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  <p:sldMasterId id="2147483693" r:id="rId3"/>
    <p:sldMasterId id="2147483714" r:id="rId4"/>
    <p:sldMasterId id="2147483734" r:id="rId5"/>
    <p:sldMasterId id="2147483740" r:id="rId6"/>
  </p:sldMasterIdLst>
  <p:notesMasterIdLst>
    <p:notesMasterId r:id="rId26"/>
  </p:notesMasterIdLst>
  <p:sldIdLst>
    <p:sldId id="256" r:id="rId7"/>
    <p:sldId id="257" r:id="rId8"/>
    <p:sldId id="328" r:id="rId9"/>
    <p:sldId id="259" r:id="rId10"/>
    <p:sldId id="278" r:id="rId11"/>
    <p:sldId id="280" r:id="rId12"/>
    <p:sldId id="281" r:id="rId13"/>
    <p:sldId id="282" r:id="rId14"/>
    <p:sldId id="283" r:id="rId15"/>
    <p:sldId id="329" r:id="rId16"/>
    <p:sldId id="325" r:id="rId17"/>
    <p:sldId id="326" r:id="rId18"/>
    <p:sldId id="323" r:id="rId19"/>
    <p:sldId id="265" r:id="rId20"/>
    <p:sldId id="324" r:id="rId21"/>
    <p:sldId id="330" r:id="rId22"/>
    <p:sldId id="327" r:id="rId23"/>
    <p:sldId id="320" r:id="rId24"/>
    <p:sldId id="273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Helvetica Neue" panose="020B0604020202020204" charset="0"/>
      <p:regular r:id="rId35"/>
      <p:bold r:id="rId36"/>
      <p:italic r:id="rId37"/>
      <p:boldItalic r:id="rId38"/>
    </p:embeddedFont>
    <p:embeddedFont>
      <p:font typeface="Open Sans" panose="020B0604020202020204" charset="0"/>
      <p:regular r:id="rId39"/>
      <p:bold r:id="rId40"/>
      <p:italic r:id="rId41"/>
      <p:boldItalic r:id="rId42"/>
    </p:embeddedFont>
    <p:embeddedFont>
      <p:font typeface="Open Sans SemiBold" panose="020B0604020202020204" charset="0"/>
      <p:regular r:id="rId43"/>
      <p:bold r:id="rId44"/>
      <p:italic r:id="rId45"/>
      <p:boldItalic r:id="rId46"/>
    </p:embeddedFont>
    <p:embeddedFont>
      <p:font typeface="Raleway" panose="020B0604020202020204" charset="0"/>
      <p:regular r:id="rId47"/>
      <p:bold r:id="rId48"/>
      <p:italic r:id="rId49"/>
      <p:boldItalic r:id="rId50"/>
    </p:embeddedFont>
    <p:embeddedFont>
      <p:font typeface="Raleway SemiBold" panose="020B0604020202020204" charset="0"/>
      <p:regular r:id="rId51"/>
      <p:bold r:id="rId52"/>
      <p:italic r:id="rId53"/>
      <p:boldItalic r:id="rId54"/>
    </p:embeddedFont>
    <p:embeddedFont>
      <p:font typeface="Raleway Thin" panose="020B0604020202020204" charset="0"/>
      <p:regular r:id="rId55"/>
      <p:bold r:id="rId56"/>
      <p:italic r:id="rId57"/>
      <p:boldItalic r:id="rId58"/>
    </p:embeddedFont>
    <p:embeddedFont>
      <p:font typeface="Source Sans Pro" panose="020B050303040302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5" roundtripDataSignature="AMtx7mhM0nohopYiYbYvFmNfSxIQDwGI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1"/>
    <a:srgbClr val="F67C4D"/>
    <a:srgbClr val="FFE6D7"/>
    <a:srgbClr val="6F4FF0"/>
    <a:srgbClr val="444464"/>
    <a:srgbClr val="F6FC4D"/>
    <a:srgbClr val="343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2"/>
    <p:restoredTop sz="94803"/>
  </p:normalViewPr>
  <p:slideViewPr>
    <p:cSldViewPr snapToGrid="0" snapToObjects="1">
      <p:cViewPr varScale="1">
        <p:scale>
          <a:sx n="81" d="100"/>
          <a:sy n="81" d="100"/>
        </p:scale>
        <p:origin x="60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3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5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Settings are unique to user and device; text mode is great for distracted readers</a:t>
            </a: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3713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Make sure we talk about enlarged text and how it is great for the students who need to focus on small snippets; page mask works like a note card and you can change the size up/down</a:t>
            </a:r>
            <a:endParaRPr dirty="0"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Form of disability ….talk about virtual learners</a:t>
            </a:r>
            <a:endParaRPr dirty="0"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read what we think we wrote, not what we wrote - proof-listening helps us clean this up</a:t>
            </a:r>
            <a:br>
              <a:rPr lang="en-US" dirty="0"/>
            </a:br>
            <a:r>
              <a:rPr lang="en-US" dirty="0"/>
              <a:t>dictation is great for the non-typists as well as those that have a typing disability - physically or otherwise</a:t>
            </a:r>
            <a:endParaRPr dirty="0"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ReadSpeaker TextAid Extension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Great for ADD/ADHD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Browsers: Chrome, Firefox, Edge, and Opera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Reads Documents in Canvas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Reads other LMS outside of the 5 big LMSs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Highlight and then click listen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Snapshot OCRs images – such as writing on an image, a scanned PDF,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Reads any webpage inside or outside the LMS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8599400-7177-485F-BFF2-7FFA13802E4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8862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documents need to be accessible too. If you have a document that is not a single image, then you can use the listen button to read it. If it is a single image - such as scanned typed notes, then you will need to OCR the image - suggest doing it by paragraph since OCRing takes time.</a:t>
            </a:r>
            <a:endParaRPr dirty="0"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4045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8599400-7177-485F-BFF2-7FFA13802E4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502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96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Font typeface="Open Sans"/>
              <a:buNone/>
              <a:defRPr sz="6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OBJECT">
  <p:cSld name="1_OBJEC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_WITH_CAPTION_TEXT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7113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_WITH_CAPTION_TEXT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1794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_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910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_TITLE_AND_VERTICAL_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7111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1"/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53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1"/>
          <p:cNvSpPr txBox="1">
            <a:spLocks noGrp="1"/>
          </p:cNvSpPr>
          <p:nvPr>
            <p:ph type="body" idx="1"/>
          </p:nvPr>
        </p:nvSpPr>
        <p:spPr>
          <a:xfrm>
            <a:off x="1096963" y="1252497"/>
            <a:ext cx="4822825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8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body" idx="2"/>
          </p:nvPr>
        </p:nvSpPr>
        <p:spPr>
          <a:xfrm>
            <a:off x="6474506" y="1258084"/>
            <a:ext cx="4822825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8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0443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2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rgbClr val="EE6600"/>
          </a:solidFill>
          <a:ln w="25400" cap="flat" cmpd="sng">
            <a:solidFill>
              <a:srgbClr val="EB4F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9" name="Google Shape;99;p42"/>
          <p:cNvCxnSpPr/>
          <p:nvPr/>
        </p:nvCxnSpPr>
        <p:spPr>
          <a:xfrm>
            <a:off x="617538" y="749300"/>
            <a:ext cx="10956925" cy="0"/>
          </a:xfrm>
          <a:prstGeom prst="straightConnector1">
            <a:avLst/>
          </a:prstGeom>
          <a:noFill/>
          <a:ln w="9525" cap="flat" cmpd="sng">
            <a:solidFill>
              <a:srgbClr val="EB4F0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0" name="Google Shape;100;p42" descr="rs-logo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88388" y="5426075"/>
            <a:ext cx="3163887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2"/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3076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3" descr="rs-logo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01100" y="5803900"/>
            <a:ext cx="3163888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3"/>
          <p:cNvSpPr txBox="1">
            <a:spLocks noGrp="1"/>
          </p:cNvSpPr>
          <p:nvPr>
            <p:ph type="title"/>
          </p:nvPr>
        </p:nvSpPr>
        <p:spPr>
          <a:xfrm>
            <a:off x="1096962" y="287336"/>
            <a:ext cx="10058401" cy="144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43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WO_OBJECTS">
  <p:cSld name="1_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_OBJECTS_WITH_TEXT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6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_WITH_CAPTION_TEXT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_WITH_CAPTION_TEXT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_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_TITLE_AND_VERTICAL_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1"/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53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1"/>
          <p:cNvSpPr txBox="1">
            <a:spLocks noGrp="1"/>
          </p:cNvSpPr>
          <p:nvPr>
            <p:ph type="body" idx="1"/>
          </p:nvPr>
        </p:nvSpPr>
        <p:spPr>
          <a:xfrm>
            <a:off x="1096963" y="1252497"/>
            <a:ext cx="4822825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8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body" idx="2"/>
          </p:nvPr>
        </p:nvSpPr>
        <p:spPr>
          <a:xfrm>
            <a:off x="6474506" y="1258084"/>
            <a:ext cx="4822825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8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22"/>
          <p:cNvCxnSpPr/>
          <p:nvPr/>
        </p:nvCxnSpPr>
        <p:spPr>
          <a:xfrm>
            <a:off x="617538" y="749300"/>
            <a:ext cx="10956925" cy="0"/>
          </a:xfrm>
          <a:prstGeom prst="straightConnector1">
            <a:avLst/>
          </a:prstGeom>
          <a:noFill/>
          <a:ln w="9525" cap="flat" cmpd="sng">
            <a:solidFill>
              <a:srgbClr val="EB4F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2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rgbClr val="EE6600"/>
          </a:solidFill>
          <a:ln w="25400" cap="flat" cmpd="sng">
            <a:solidFill>
              <a:srgbClr val="EB4F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9" name="Google Shape;99;p42"/>
          <p:cNvCxnSpPr/>
          <p:nvPr/>
        </p:nvCxnSpPr>
        <p:spPr>
          <a:xfrm>
            <a:off x="617538" y="749300"/>
            <a:ext cx="10956925" cy="0"/>
          </a:xfrm>
          <a:prstGeom prst="straightConnector1">
            <a:avLst/>
          </a:prstGeom>
          <a:noFill/>
          <a:ln w="9525" cap="flat" cmpd="sng">
            <a:solidFill>
              <a:srgbClr val="EB4F0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0" name="Google Shape;100;p42" descr="rs-logo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88388" y="5426075"/>
            <a:ext cx="3163887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2"/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3" descr="rs-logo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01100" y="5803900"/>
            <a:ext cx="3163888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3"/>
          <p:cNvSpPr txBox="1">
            <a:spLocks noGrp="1"/>
          </p:cNvSpPr>
          <p:nvPr>
            <p:ph type="title"/>
          </p:nvPr>
        </p:nvSpPr>
        <p:spPr>
          <a:xfrm>
            <a:off x="1096962" y="287336"/>
            <a:ext cx="10058401" cy="144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2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50708" y="1458870"/>
            <a:ext cx="5598899" cy="115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6249605" y="771914"/>
            <a:ext cx="5939236" cy="555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649817" y="4413249"/>
            <a:ext cx="5599791" cy="73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None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None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3"/>
          </p:nvPr>
        </p:nvSpPr>
        <p:spPr>
          <a:xfrm>
            <a:off x="649818" y="5630125"/>
            <a:ext cx="5599788" cy="69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ReadSpeaker - pioneering voice technology.">
            <a:extLst>
              <a:ext uri="{FF2B5EF4-FFF2-40B4-BE49-F238E27FC236}">
                <a16:creationId xmlns:a16="http://schemas.microsoft.com/office/drawing/2014/main" id="{1A55DA5D-C173-1547-B37A-D34DBE2979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38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Introduction">
  <p:cSld name="Presenter Introduction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" name="Google Shape;21;p3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>
            <a:spLocks noGrp="1"/>
          </p:cNvSpPr>
          <p:nvPr>
            <p:ph type="pic" idx="2"/>
          </p:nvPr>
        </p:nvSpPr>
        <p:spPr>
          <a:xfrm>
            <a:off x="617095" y="1247000"/>
            <a:ext cx="2384117" cy="263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3688979" y="1246999"/>
            <a:ext cx="7885928" cy="160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-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▪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>
          <a:xfrm>
            <a:off x="617095" y="4383616"/>
            <a:ext cx="2384341" cy="73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ReadSpeaker - pioneering voice technology.">
            <a:extLst>
              <a:ext uri="{FF2B5EF4-FFF2-40B4-BE49-F238E27FC236}">
                <a16:creationId xmlns:a16="http://schemas.microsoft.com/office/drawing/2014/main" id="{25618C14-633E-B446-8CE5-40CBB0B11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73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16" y="6334316"/>
            <a:ext cx="12188825" cy="64013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4"/>
          <p:cNvCxnSpPr/>
          <p:nvPr/>
        </p:nvCxnSpPr>
        <p:spPr>
          <a:xfrm>
            <a:off x="617093" y="749505"/>
            <a:ext cx="10957817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5929220" y="6451245"/>
            <a:ext cx="320365" cy="32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ReadSpeaker - pioneering voice technology.">
            <a:extLst>
              <a:ext uri="{FF2B5EF4-FFF2-40B4-BE49-F238E27FC236}">
                <a16:creationId xmlns:a16="http://schemas.microsoft.com/office/drawing/2014/main" id="{B878210A-7183-AA45-8BBB-14D6DA9F10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61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">
  <p:cSld name="1_Image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" name="Google Shape;36;p5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617095" y="1127759"/>
            <a:ext cx="10957812" cy="482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ReadSpeaker - pioneering voice technology.">
            <a:extLst>
              <a:ext uri="{FF2B5EF4-FFF2-40B4-BE49-F238E27FC236}">
                <a16:creationId xmlns:a16="http://schemas.microsoft.com/office/drawing/2014/main" id="{E6677F80-30D2-B441-A576-39950C438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15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2">
  <p:cSld name="Default 2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372787" y="6176885"/>
            <a:ext cx="364819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54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 Statement - center-aligned">
  <p:cSld name="Impact Statement - center-aligned">
    <p:bg>
      <p:bgPr>
        <a:solidFill>
          <a:srgbClr val="FFFF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p7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1133967" y="1947409"/>
            <a:ext cx="9910869" cy="115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5922227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adSpeaker - pioneering voice technology.">
            <a:extLst>
              <a:ext uri="{FF2B5EF4-FFF2-40B4-BE49-F238E27FC236}">
                <a16:creationId xmlns:a16="http://schemas.microsoft.com/office/drawing/2014/main" id="{DEDE1465-7DE1-AF4C-8CC1-6E47BD719E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4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" name="Google Shape;53;p8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5929220" y="6451245"/>
            <a:ext cx="320365" cy="32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ReadSpeaker - pioneering voice technology.">
            <a:extLst>
              <a:ext uri="{FF2B5EF4-FFF2-40B4-BE49-F238E27FC236}">
                <a16:creationId xmlns:a16="http://schemas.microsoft.com/office/drawing/2014/main" id="{59C83752-DB93-0646-BE7A-BC535CC11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2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er Image_Impact Statement">
  <p:cSld name="Blank Header Image_Impact Statement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>
            <a:spLocks noGrp="1"/>
          </p:cNvSpPr>
          <p:nvPr>
            <p:ph type="pic" idx="2"/>
          </p:nvPr>
        </p:nvSpPr>
        <p:spPr>
          <a:xfrm>
            <a:off x="3158" y="0"/>
            <a:ext cx="12188844" cy="633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0" y="2452139"/>
            <a:ext cx="12192000" cy="525283"/>
          </a:xfrm>
          <a:prstGeom prst="rect">
            <a:avLst/>
          </a:prstGeom>
          <a:solidFill>
            <a:srgbClr val="7D7D7D">
              <a:alpha val="8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adSpeaker - pioneering voice technology.">
            <a:extLst>
              <a:ext uri="{FF2B5EF4-FFF2-40B4-BE49-F238E27FC236}">
                <a16:creationId xmlns:a16="http://schemas.microsoft.com/office/drawing/2014/main" id="{0C9E585F-296E-FF4B-8595-E747AABD9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6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title"/>
          </p:nvPr>
        </p:nvSpPr>
        <p:spPr>
          <a:xfrm>
            <a:off x="1143000" y="0"/>
            <a:ext cx="10058400" cy="87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body" idx="1"/>
          </p:nvPr>
        </p:nvSpPr>
        <p:spPr>
          <a:xfrm>
            <a:off x="838201" y="99435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2"/>
          </p:nvPr>
        </p:nvSpPr>
        <p:spPr>
          <a:xfrm>
            <a:off x="6172200" y="99435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bilePhoneEarbuds_Impact Statement">
  <p:cSld name="MobilePhoneEarbuds_Impact Statement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" y="18994"/>
            <a:ext cx="12188829" cy="631683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3158" y="0"/>
            <a:ext cx="12188844" cy="633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11" y="4533615"/>
            <a:ext cx="12192003" cy="525283"/>
          </a:xfrm>
          <a:prstGeom prst="rect">
            <a:avLst/>
          </a:prstGeom>
          <a:solidFill>
            <a:srgbClr val="7D7D7D">
              <a:alpha val="8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adSpeaker - pioneering voice technology.">
            <a:extLst>
              <a:ext uri="{FF2B5EF4-FFF2-40B4-BE49-F238E27FC236}">
                <a16:creationId xmlns:a16="http://schemas.microsoft.com/office/drawing/2014/main" id="{3CC0A8D2-82F4-B345-AC8E-2271C9460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53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mpusMulticultural_Title-Text">
  <p:cSld name="CampusMulticultural_Title-Text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>
            <a:spLocks noGrp="1"/>
          </p:cNvSpPr>
          <p:nvPr>
            <p:ph type="pic" idx="2"/>
          </p:nvPr>
        </p:nvSpPr>
        <p:spPr>
          <a:xfrm>
            <a:off x="-13615" y="-9845"/>
            <a:ext cx="12194563" cy="432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 rotWithShape="1">
          <a:blip r:embed="rId2">
            <a:alphaModFix/>
          </a:blip>
          <a:srcRect t="27074" r="125" b="2314"/>
          <a:stretch/>
        </p:blipFill>
        <p:spPr>
          <a:xfrm>
            <a:off x="15" y="6774"/>
            <a:ext cx="12194560" cy="431071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206454" y="4445703"/>
            <a:ext cx="10957815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3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206454" y="4970611"/>
            <a:ext cx="11949935" cy="1363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-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▪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53450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ReadSpeaker - pioneering voice technology.">
            <a:extLst>
              <a:ext uri="{FF2B5EF4-FFF2-40B4-BE49-F238E27FC236}">
                <a16:creationId xmlns:a16="http://schemas.microsoft.com/office/drawing/2014/main" id="{FFC33A1D-3219-3442-8900-CF9DC7966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61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">
  <p:cSld name="2-column">
    <p:bg>
      <p:bgPr>
        <a:solidFill>
          <a:srgbClr val="FFFFFF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" name="Google Shape;80;p12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>
            <a:off x="617095" y="1127759"/>
            <a:ext cx="5301108" cy="482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2"/>
          </p:nvPr>
        </p:nvSpPr>
        <p:spPr>
          <a:xfrm>
            <a:off x="6260603" y="1126082"/>
            <a:ext cx="5314303" cy="4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ReadSpeaker - pioneering voice technology.">
            <a:extLst>
              <a:ext uri="{FF2B5EF4-FFF2-40B4-BE49-F238E27FC236}">
                <a16:creationId xmlns:a16="http://schemas.microsoft.com/office/drawing/2014/main" id="{018BEC6B-430A-8041-BFA5-B24DAC07D7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3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3_w/small object bottom row">
  <p:cSld name="3x3_w/small object bottom row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13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1976546" y="864705"/>
            <a:ext cx="2430908" cy="229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2"/>
          </p:nvPr>
        </p:nvSpPr>
        <p:spPr>
          <a:xfrm>
            <a:off x="4858026" y="866101"/>
            <a:ext cx="2430908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3"/>
          </p:nvPr>
        </p:nvSpPr>
        <p:spPr>
          <a:xfrm>
            <a:off x="7674279" y="866101"/>
            <a:ext cx="2430908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4"/>
          </p:nvPr>
        </p:nvSpPr>
        <p:spPr>
          <a:xfrm>
            <a:off x="1976545" y="3241112"/>
            <a:ext cx="2430909" cy="229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5"/>
          </p:nvPr>
        </p:nvSpPr>
        <p:spPr>
          <a:xfrm>
            <a:off x="4858026" y="3242509"/>
            <a:ext cx="2430908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6"/>
          </p:nvPr>
        </p:nvSpPr>
        <p:spPr>
          <a:xfrm>
            <a:off x="7674279" y="3242509"/>
            <a:ext cx="2430908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7"/>
          </p:nvPr>
        </p:nvSpPr>
        <p:spPr>
          <a:xfrm>
            <a:off x="1976545" y="5617523"/>
            <a:ext cx="2430909" cy="6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8"/>
          </p:nvPr>
        </p:nvSpPr>
        <p:spPr>
          <a:xfrm>
            <a:off x="4858026" y="5618915"/>
            <a:ext cx="2430908" cy="6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9"/>
          </p:nvPr>
        </p:nvSpPr>
        <p:spPr>
          <a:xfrm>
            <a:off x="7674279" y="5618915"/>
            <a:ext cx="2430908" cy="6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>
            <a:spLocks noGrp="1"/>
          </p:cNvSpPr>
          <p:nvPr>
            <p:ph type="pic" idx="13"/>
          </p:nvPr>
        </p:nvSpPr>
        <p:spPr>
          <a:xfrm>
            <a:off x="7333529" y="5617634"/>
            <a:ext cx="340785" cy="68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>
            <a:spLocks noGrp="1"/>
          </p:cNvSpPr>
          <p:nvPr>
            <p:ph type="pic" idx="14"/>
          </p:nvPr>
        </p:nvSpPr>
        <p:spPr>
          <a:xfrm>
            <a:off x="4517242" y="5617634"/>
            <a:ext cx="340785" cy="68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>
            <a:spLocks noGrp="1"/>
          </p:cNvSpPr>
          <p:nvPr>
            <p:ph type="pic" idx="15"/>
          </p:nvPr>
        </p:nvSpPr>
        <p:spPr>
          <a:xfrm>
            <a:off x="1627557" y="5613669"/>
            <a:ext cx="340787" cy="68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5927249" y="6450136"/>
            <a:ext cx="334355" cy="32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ReadSpeaker - pioneering voice technology.">
            <a:extLst>
              <a:ext uri="{FF2B5EF4-FFF2-40B4-BE49-F238E27FC236}">
                <a16:creationId xmlns:a16="http://schemas.microsoft.com/office/drawing/2014/main" id="{D253CDD9-F971-5149-A45F-6B7EDB73E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92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S Award">
  <p:cSld name="IMS Award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14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709745" y="2540207"/>
            <a:ext cx="5621145" cy="316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10" name="Google Shape;110;p14"/>
          <p:cNvPicPr preferRelativeResize="0"/>
          <p:nvPr/>
        </p:nvPicPr>
        <p:blipFill rotWithShape="1">
          <a:blip r:embed="rId2">
            <a:alphaModFix/>
          </a:blip>
          <a:srcRect t="4473"/>
          <a:stretch/>
        </p:blipFill>
        <p:spPr>
          <a:xfrm>
            <a:off x="9216582" y="2346958"/>
            <a:ext cx="2138617" cy="344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>
            <a:spLocks noGrp="1"/>
          </p:cNvSpPr>
          <p:nvPr>
            <p:ph type="body" idx="2"/>
          </p:nvPr>
        </p:nvSpPr>
        <p:spPr>
          <a:xfrm>
            <a:off x="9216582" y="2443624"/>
            <a:ext cx="2187885" cy="3355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745" y="2540207"/>
            <a:ext cx="5621145" cy="3161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 txBox="1">
            <a:spLocks noGrp="1"/>
          </p:cNvSpPr>
          <p:nvPr>
            <p:ph type="body" idx="3"/>
          </p:nvPr>
        </p:nvSpPr>
        <p:spPr>
          <a:xfrm>
            <a:off x="618067" y="1005416"/>
            <a:ext cx="7509933" cy="134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body" idx="4"/>
          </p:nvPr>
        </p:nvSpPr>
        <p:spPr>
          <a:xfrm>
            <a:off x="709743" y="5822035"/>
            <a:ext cx="5507571" cy="32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ReadSpeaker - pioneering voice technology.">
            <a:extLst>
              <a:ext uri="{FF2B5EF4-FFF2-40B4-BE49-F238E27FC236}">
                <a16:creationId xmlns:a16="http://schemas.microsoft.com/office/drawing/2014/main" id="{FCD2EA57-8FE0-3F4B-814E-737E51E36C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60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8370667" y="6175827"/>
            <a:ext cx="364820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9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x3 with image for each">
  <p:cSld name="4x3 with image for each">
    <p:bg>
      <p:bgPr>
        <a:solidFill>
          <a:srgbClr val="FFFFFF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/>
          <p:nvPr/>
        </p:nvSpPr>
        <p:spPr>
          <a:xfrm>
            <a:off x="16" y="6337365"/>
            <a:ext cx="12188825" cy="60961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16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1"/>
          </p:nvPr>
        </p:nvSpPr>
        <p:spPr>
          <a:xfrm>
            <a:off x="653079" y="1452880"/>
            <a:ext cx="2682244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2"/>
          </p:nvPr>
        </p:nvSpPr>
        <p:spPr>
          <a:xfrm>
            <a:off x="3375537" y="1452880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3"/>
          </p:nvPr>
        </p:nvSpPr>
        <p:spPr>
          <a:xfrm>
            <a:off x="6118313" y="1452880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4"/>
          </p:nvPr>
        </p:nvSpPr>
        <p:spPr>
          <a:xfrm>
            <a:off x="8859520" y="1451375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5"/>
          </p:nvPr>
        </p:nvSpPr>
        <p:spPr>
          <a:xfrm>
            <a:off x="642919" y="3271518"/>
            <a:ext cx="2702565" cy="11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6"/>
          </p:nvPr>
        </p:nvSpPr>
        <p:spPr>
          <a:xfrm>
            <a:off x="3385695" y="3271518"/>
            <a:ext cx="2702563" cy="11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7"/>
          </p:nvPr>
        </p:nvSpPr>
        <p:spPr>
          <a:xfrm>
            <a:off x="6128473" y="3271518"/>
            <a:ext cx="2702563" cy="11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body" idx="8"/>
          </p:nvPr>
        </p:nvSpPr>
        <p:spPr>
          <a:xfrm>
            <a:off x="8869679" y="3270013"/>
            <a:ext cx="2702563" cy="11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body" idx="9"/>
          </p:nvPr>
        </p:nvSpPr>
        <p:spPr>
          <a:xfrm>
            <a:off x="653079" y="5100320"/>
            <a:ext cx="2702564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body" idx="13"/>
          </p:nvPr>
        </p:nvSpPr>
        <p:spPr>
          <a:xfrm>
            <a:off x="3395857" y="5100320"/>
            <a:ext cx="2702564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body" idx="14"/>
          </p:nvPr>
        </p:nvSpPr>
        <p:spPr>
          <a:xfrm>
            <a:off x="6138633" y="5100320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body" idx="15"/>
          </p:nvPr>
        </p:nvSpPr>
        <p:spPr>
          <a:xfrm>
            <a:off x="8879840" y="5098815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9" name="Google Shape;139;p16"/>
          <p:cNvSpPr>
            <a:spLocks noGrp="1"/>
          </p:cNvSpPr>
          <p:nvPr>
            <p:ph type="pic" idx="16"/>
          </p:nvPr>
        </p:nvSpPr>
        <p:spPr>
          <a:xfrm>
            <a:off x="653079" y="893234"/>
            <a:ext cx="2682244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0" name="Google Shape;140;p16"/>
          <p:cNvSpPr>
            <a:spLocks noGrp="1"/>
          </p:cNvSpPr>
          <p:nvPr>
            <p:ph type="pic" idx="17"/>
          </p:nvPr>
        </p:nvSpPr>
        <p:spPr>
          <a:xfrm>
            <a:off x="3395856" y="902563"/>
            <a:ext cx="2682245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1" name="Google Shape;141;p16"/>
          <p:cNvSpPr>
            <a:spLocks noGrp="1"/>
          </p:cNvSpPr>
          <p:nvPr>
            <p:ph type="pic" idx="18"/>
          </p:nvPr>
        </p:nvSpPr>
        <p:spPr>
          <a:xfrm>
            <a:off x="6138633" y="913015"/>
            <a:ext cx="2712723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>
            <a:spLocks noGrp="1"/>
          </p:cNvSpPr>
          <p:nvPr>
            <p:ph type="pic" idx="19"/>
          </p:nvPr>
        </p:nvSpPr>
        <p:spPr>
          <a:xfrm>
            <a:off x="8911888" y="913015"/>
            <a:ext cx="2670512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>
            <a:spLocks noGrp="1"/>
          </p:cNvSpPr>
          <p:nvPr>
            <p:ph type="pic" idx="20"/>
          </p:nvPr>
        </p:nvSpPr>
        <p:spPr>
          <a:xfrm>
            <a:off x="653079" y="2701422"/>
            <a:ext cx="2682244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4" name="Google Shape;144;p16"/>
          <p:cNvSpPr>
            <a:spLocks noGrp="1"/>
          </p:cNvSpPr>
          <p:nvPr>
            <p:ph type="pic" idx="21"/>
          </p:nvPr>
        </p:nvSpPr>
        <p:spPr>
          <a:xfrm>
            <a:off x="3395856" y="2710749"/>
            <a:ext cx="2682245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5" name="Google Shape;145;p16"/>
          <p:cNvSpPr>
            <a:spLocks noGrp="1"/>
          </p:cNvSpPr>
          <p:nvPr>
            <p:ph type="pic" idx="22"/>
          </p:nvPr>
        </p:nvSpPr>
        <p:spPr>
          <a:xfrm>
            <a:off x="6138633" y="2721202"/>
            <a:ext cx="2712723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6" name="Google Shape;146;p16"/>
          <p:cNvSpPr>
            <a:spLocks noGrp="1"/>
          </p:cNvSpPr>
          <p:nvPr>
            <p:ph type="pic" idx="23"/>
          </p:nvPr>
        </p:nvSpPr>
        <p:spPr>
          <a:xfrm>
            <a:off x="8911888" y="2721202"/>
            <a:ext cx="2670512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7" name="Google Shape;147;p16"/>
          <p:cNvSpPr>
            <a:spLocks noGrp="1"/>
          </p:cNvSpPr>
          <p:nvPr>
            <p:ph type="pic" idx="24"/>
          </p:nvPr>
        </p:nvSpPr>
        <p:spPr>
          <a:xfrm>
            <a:off x="632760" y="4539837"/>
            <a:ext cx="2682243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8" name="Google Shape;148;p16"/>
          <p:cNvSpPr>
            <a:spLocks noGrp="1"/>
          </p:cNvSpPr>
          <p:nvPr>
            <p:ph type="pic" idx="25"/>
          </p:nvPr>
        </p:nvSpPr>
        <p:spPr>
          <a:xfrm>
            <a:off x="3375538" y="4549167"/>
            <a:ext cx="2682244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>
            <a:spLocks noGrp="1"/>
          </p:cNvSpPr>
          <p:nvPr>
            <p:ph type="pic" idx="26"/>
          </p:nvPr>
        </p:nvSpPr>
        <p:spPr>
          <a:xfrm>
            <a:off x="6118313" y="4559619"/>
            <a:ext cx="2712720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>
            <a:spLocks noGrp="1"/>
          </p:cNvSpPr>
          <p:nvPr>
            <p:ph type="pic" idx="27"/>
          </p:nvPr>
        </p:nvSpPr>
        <p:spPr>
          <a:xfrm>
            <a:off x="8891567" y="4559619"/>
            <a:ext cx="2670515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51" name="Google Shape;15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2" name="Picture 31" descr="ReadSpeaker - pioneering voice technology.">
            <a:extLst>
              <a:ext uri="{FF2B5EF4-FFF2-40B4-BE49-F238E27FC236}">
                <a16:creationId xmlns:a16="http://schemas.microsoft.com/office/drawing/2014/main" id="{19599A6D-5821-3D48-BA6A-544CC73534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67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maleCorporate_Impact Statement">
  <p:cSld name="FemaleCorporate_Impact Statement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7"/>
          <p:cNvPicPr preferRelativeResize="0"/>
          <p:nvPr/>
        </p:nvPicPr>
        <p:blipFill rotWithShape="1">
          <a:blip r:embed="rId2">
            <a:alphaModFix/>
          </a:blip>
          <a:srcRect t="15670" r="105" b="6436"/>
          <a:stretch/>
        </p:blipFill>
        <p:spPr>
          <a:xfrm>
            <a:off x="-12" y="0"/>
            <a:ext cx="12185416" cy="633431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-6597" y="4616221"/>
            <a:ext cx="12192001" cy="525283"/>
          </a:xfrm>
          <a:prstGeom prst="rect">
            <a:avLst/>
          </a:prstGeom>
          <a:solidFill>
            <a:srgbClr val="7D7D7D">
              <a:alpha val="8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7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adSpeaker - pioneering voice technology.">
            <a:extLst>
              <a:ext uri="{FF2B5EF4-FFF2-40B4-BE49-F238E27FC236}">
                <a16:creationId xmlns:a16="http://schemas.microsoft.com/office/drawing/2014/main" id="{CB7C9E49-3EE1-A748-A9E5-7918920BE9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8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4">
  <p:cSld name="Default 4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ldNum" idx="12"/>
          </p:nvPr>
        </p:nvSpPr>
        <p:spPr>
          <a:xfrm>
            <a:off x="10912131" y="6362274"/>
            <a:ext cx="364755" cy="35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3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1826684" y="1011767"/>
            <a:ext cx="9753601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body" idx="1"/>
          </p:nvPr>
        </p:nvSpPr>
        <p:spPr>
          <a:xfrm>
            <a:off x="1100667" y="2192868"/>
            <a:ext cx="10009720" cy="333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xfrm>
            <a:off x="8370667" y="6175827"/>
            <a:ext cx="364820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1096963" y="264318"/>
            <a:ext cx="10058400" cy="51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1096963" y="1181244"/>
            <a:ext cx="100584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8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5">
  <p:cSld name="Default 5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11226529" y="6375400"/>
            <a:ext cx="355872" cy="3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58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3">
  <p:cSld name="Default 3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8372783" y="6176885"/>
            <a:ext cx="364819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11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2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50708" y="1458870"/>
            <a:ext cx="5598899" cy="115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6249605" y="771914"/>
            <a:ext cx="5939236" cy="555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649817" y="4413249"/>
            <a:ext cx="5599791" cy="73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None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None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3"/>
          </p:nvPr>
        </p:nvSpPr>
        <p:spPr>
          <a:xfrm>
            <a:off x="649818" y="5630125"/>
            <a:ext cx="5599788" cy="69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 descr="ReadSpeaker - pioneering voice technology.">
            <a:extLst>
              <a:ext uri="{FF2B5EF4-FFF2-40B4-BE49-F238E27FC236}">
                <a16:creationId xmlns:a16="http://schemas.microsoft.com/office/drawing/2014/main" id="{81D1E173-141A-7F48-AD11-F88EF6D34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71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Introduction">
  <p:cSld name="Presenter Introduction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" name="Google Shape;21;p3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>
            <a:spLocks noGrp="1"/>
          </p:cNvSpPr>
          <p:nvPr>
            <p:ph type="pic" idx="2"/>
          </p:nvPr>
        </p:nvSpPr>
        <p:spPr>
          <a:xfrm>
            <a:off x="617095" y="1247000"/>
            <a:ext cx="2384117" cy="263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3688979" y="1246999"/>
            <a:ext cx="7885928" cy="160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-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▪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3"/>
          </p:nvPr>
        </p:nvSpPr>
        <p:spPr>
          <a:xfrm>
            <a:off x="617095" y="4383616"/>
            <a:ext cx="2384341" cy="73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ReadSpeaker - pioneering voice technology.">
            <a:extLst>
              <a:ext uri="{FF2B5EF4-FFF2-40B4-BE49-F238E27FC236}">
                <a16:creationId xmlns:a16="http://schemas.microsoft.com/office/drawing/2014/main" id="{47DB31AB-1F83-814E-9096-7DE30C399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09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16" y="6334316"/>
            <a:ext cx="12188825" cy="64013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4"/>
          <p:cNvCxnSpPr/>
          <p:nvPr/>
        </p:nvCxnSpPr>
        <p:spPr>
          <a:xfrm>
            <a:off x="617093" y="749505"/>
            <a:ext cx="10957817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5929220" y="6451245"/>
            <a:ext cx="320365" cy="32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ReadSpeaker - pioneering voice technology.">
            <a:extLst>
              <a:ext uri="{FF2B5EF4-FFF2-40B4-BE49-F238E27FC236}">
                <a16:creationId xmlns:a16="http://schemas.microsoft.com/office/drawing/2014/main" id="{173D1C4B-9027-0448-B1C7-289BB195D4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89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">
  <p:cSld name="1_Image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" name="Google Shape;36;p5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617095" y="1127759"/>
            <a:ext cx="10957812" cy="482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24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2">
  <p:cSld name="Default 2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372787" y="6176885"/>
            <a:ext cx="364819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 Statement - center-aligned">
  <p:cSld name="Impact Statement - center-aligned">
    <p:bg>
      <p:bgPr>
        <a:solidFill>
          <a:srgbClr val="FFFF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p7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1133967" y="1947409"/>
            <a:ext cx="9910869" cy="115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5922227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adSpeaker - pioneering voice technology.">
            <a:extLst>
              <a:ext uri="{FF2B5EF4-FFF2-40B4-BE49-F238E27FC236}">
                <a16:creationId xmlns:a16="http://schemas.microsoft.com/office/drawing/2014/main" id="{53FA2674-69F7-8442-BF75-FD5773D9A7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4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" name="Google Shape;53;p8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5929220" y="6451245"/>
            <a:ext cx="320365" cy="32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Georgia"/>
              <a:buNone/>
              <a:defRPr sz="1600" b="0" i="0" u="none" strike="noStrike" cap="none">
                <a:solidFill>
                  <a:srgbClr val="0D0D0D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ReadSpeaker - pioneering voice technology.">
            <a:extLst>
              <a:ext uri="{FF2B5EF4-FFF2-40B4-BE49-F238E27FC236}">
                <a16:creationId xmlns:a16="http://schemas.microsoft.com/office/drawing/2014/main" id="{0DEB7FEF-4B52-9341-A209-4CC9DEECD5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89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er Image_Impact Statement">
  <p:cSld name="Blank Header Image_Impact Statement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>
            <a:spLocks noGrp="1"/>
          </p:cNvSpPr>
          <p:nvPr>
            <p:ph type="pic" idx="2"/>
          </p:nvPr>
        </p:nvSpPr>
        <p:spPr>
          <a:xfrm>
            <a:off x="3158" y="0"/>
            <a:ext cx="12188844" cy="633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0" y="2452139"/>
            <a:ext cx="12192000" cy="525283"/>
          </a:xfrm>
          <a:prstGeom prst="rect">
            <a:avLst/>
          </a:prstGeom>
          <a:solidFill>
            <a:srgbClr val="7D7D7D">
              <a:alpha val="8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adSpeaker - pioneering voice technology.">
            <a:extLst>
              <a:ext uri="{FF2B5EF4-FFF2-40B4-BE49-F238E27FC236}">
                <a16:creationId xmlns:a16="http://schemas.microsoft.com/office/drawing/2014/main" id="{4F420090-C63F-304F-A59D-40B31800E5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4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1522809" y="1905000"/>
            <a:ext cx="9146383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400"/>
              <a:buFont typeface="Open Sans"/>
              <a:buNone/>
              <a:defRPr sz="54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1522809" y="5105400"/>
            <a:ext cx="9146383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bilePhoneEarbuds_Impact Statement">
  <p:cSld name="MobilePhoneEarbuds_Impact Statement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" y="18994"/>
            <a:ext cx="12188829" cy="631683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3158" y="0"/>
            <a:ext cx="12188844" cy="633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11" y="4533615"/>
            <a:ext cx="12192003" cy="525283"/>
          </a:xfrm>
          <a:prstGeom prst="rect">
            <a:avLst/>
          </a:prstGeom>
          <a:solidFill>
            <a:srgbClr val="7D7D7D">
              <a:alpha val="8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adSpeaker - pioneering voice technology.">
            <a:extLst>
              <a:ext uri="{FF2B5EF4-FFF2-40B4-BE49-F238E27FC236}">
                <a16:creationId xmlns:a16="http://schemas.microsoft.com/office/drawing/2014/main" id="{34E925DB-BDA1-5C46-AB4F-CCB9F2906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48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mpusMulticultural_Title-Text">
  <p:cSld name="CampusMulticultural_Title-Text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>
            <a:spLocks noGrp="1"/>
          </p:cNvSpPr>
          <p:nvPr>
            <p:ph type="pic" idx="2"/>
          </p:nvPr>
        </p:nvSpPr>
        <p:spPr>
          <a:xfrm>
            <a:off x="-13615" y="-9845"/>
            <a:ext cx="12194563" cy="4320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 rotWithShape="1">
          <a:blip r:embed="rId2">
            <a:alphaModFix/>
          </a:blip>
          <a:srcRect t="27074" r="125" b="2314"/>
          <a:stretch/>
        </p:blipFill>
        <p:spPr>
          <a:xfrm>
            <a:off x="15" y="6774"/>
            <a:ext cx="12194560" cy="431071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206454" y="4445703"/>
            <a:ext cx="10957815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sz="3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206454" y="4970611"/>
            <a:ext cx="11949935" cy="1363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-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▪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2492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2600"/>
              <a:buFont typeface="Arial"/>
              <a:buChar char="◦"/>
              <a:defRPr sz="3467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53450"/>
            <a:ext cx="12192000" cy="66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681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">
  <p:cSld name="2-column">
    <p:bg>
      <p:bgPr>
        <a:solidFill>
          <a:srgbClr val="FFFFFF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" name="Google Shape;80;p12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>
            <a:off x="617095" y="1127759"/>
            <a:ext cx="5301108" cy="482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2"/>
          </p:nvPr>
        </p:nvSpPr>
        <p:spPr>
          <a:xfrm>
            <a:off x="6260603" y="1126082"/>
            <a:ext cx="5314303" cy="4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ReadSpeaker - pioneering voice technology.">
            <a:extLst>
              <a:ext uri="{FF2B5EF4-FFF2-40B4-BE49-F238E27FC236}">
                <a16:creationId xmlns:a16="http://schemas.microsoft.com/office/drawing/2014/main" id="{89476B19-14AB-AA48-A04A-102E955240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30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3_w/small object bottom row">
  <p:cSld name="3x3_w/small object bottom row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" name="Google Shape;89;p13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1976546" y="864705"/>
            <a:ext cx="2430908" cy="229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2"/>
          </p:nvPr>
        </p:nvSpPr>
        <p:spPr>
          <a:xfrm>
            <a:off x="4858026" y="866101"/>
            <a:ext cx="2430908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3"/>
          </p:nvPr>
        </p:nvSpPr>
        <p:spPr>
          <a:xfrm>
            <a:off x="7674279" y="866101"/>
            <a:ext cx="2430908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4"/>
          </p:nvPr>
        </p:nvSpPr>
        <p:spPr>
          <a:xfrm>
            <a:off x="1976545" y="3241112"/>
            <a:ext cx="2430909" cy="229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5"/>
          </p:nvPr>
        </p:nvSpPr>
        <p:spPr>
          <a:xfrm>
            <a:off x="4858026" y="3242509"/>
            <a:ext cx="2430908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6"/>
          </p:nvPr>
        </p:nvSpPr>
        <p:spPr>
          <a:xfrm>
            <a:off x="7674279" y="3242509"/>
            <a:ext cx="2430908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7"/>
          </p:nvPr>
        </p:nvSpPr>
        <p:spPr>
          <a:xfrm>
            <a:off x="1976545" y="5617523"/>
            <a:ext cx="2430909" cy="6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8"/>
          </p:nvPr>
        </p:nvSpPr>
        <p:spPr>
          <a:xfrm>
            <a:off x="4858026" y="5618915"/>
            <a:ext cx="2430908" cy="6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9"/>
          </p:nvPr>
        </p:nvSpPr>
        <p:spPr>
          <a:xfrm>
            <a:off x="7674279" y="5618915"/>
            <a:ext cx="2430908" cy="6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>
            <a:spLocks noGrp="1"/>
          </p:cNvSpPr>
          <p:nvPr>
            <p:ph type="pic" idx="13"/>
          </p:nvPr>
        </p:nvSpPr>
        <p:spPr>
          <a:xfrm>
            <a:off x="7333529" y="5617634"/>
            <a:ext cx="340785" cy="68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>
            <a:spLocks noGrp="1"/>
          </p:cNvSpPr>
          <p:nvPr>
            <p:ph type="pic" idx="14"/>
          </p:nvPr>
        </p:nvSpPr>
        <p:spPr>
          <a:xfrm>
            <a:off x="4517242" y="5617634"/>
            <a:ext cx="340785" cy="68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>
            <a:spLocks noGrp="1"/>
          </p:cNvSpPr>
          <p:nvPr>
            <p:ph type="pic" idx="15"/>
          </p:nvPr>
        </p:nvSpPr>
        <p:spPr>
          <a:xfrm>
            <a:off x="1627557" y="5613669"/>
            <a:ext cx="340787" cy="68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5927249" y="6450136"/>
            <a:ext cx="334355" cy="32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ReadSpeaker - pioneering voice technology.">
            <a:extLst>
              <a:ext uri="{FF2B5EF4-FFF2-40B4-BE49-F238E27FC236}">
                <a16:creationId xmlns:a16="http://schemas.microsoft.com/office/drawing/2014/main" id="{853B6D1A-3974-8F45-B16E-0E906868AA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675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S Award">
  <p:cSld name="IMS Award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14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709745" y="2540207"/>
            <a:ext cx="5621145" cy="316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10" name="Google Shape;110;p14"/>
          <p:cNvPicPr preferRelativeResize="0"/>
          <p:nvPr/>
        </p:nvPicPr>
        <p:blipFill rotWithShape="1">
          <a:blip r:embed="rId2">
            <a:alphaModFix/>
          </a:blip>
          <a:srcRect t="4473"/>
          <a:stretch/>
        </p:blipFill>
        <p:spPr>
          <a:xfrm>
            <a:off x="9216582" y="2346958"/>
            <a:ext cx="2138617" cy="344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>
            <a:spLocks noGrp="1"/>
          </p:cNvSpPr>
          <p:nvPr>
            <p:ph type="body" idx="2"/>
          </p:nvPr>
        </p:nvSpPr>
        <p:spPr>
          <a:xfrm>
            <a:off x="9216582" y="2443624"/>
            <a:ext cx="2187885" cy="3355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745" y="2540207"/>
            <a:ext cx="5621145" cy="3161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 txBox="1">
            <a:spLocks noGrp="1"/>
          </p:cNvSpPr>
          <p:nvPr>
            <p:ph type="body" idx="3"/>
          </p:nvPr>
        </p:nvSpPr>
        <p:spPr>
          <a:xfrm>
            <a:off x="618067" y="1005416"/>
            <a:ext cx="7509933" cy="134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body" idx="4"/>
          </p:nvPr>
        </p:nvSpPr>
        <p:spPr>
          <a:xfrm>
            <a:off x="709743" y="5822035"/>
            <a:ext cx="5507571" cy="32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ReadSpeaker - pioneering voice technology.">
            <a:extLst>
              <a:ext uri="{FF2B5EF4-FFF2-40B4-BE49-F238E27FC236}">
                <a16:creationId xmlns:a16="http://schemas.microsoft.com/office/drawing/2014/main" id="{D2F9FC42-0A9A-FA4A-9E5E-7059D8B51C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09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8370667" y="6175827"/>
            <a:ext cx="364820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54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x3 with image for each">
  <p:cSld name="4x3 with image for each">
    <p:bg>
      <p:bgPr>
        <a:solidFill>
          <a:srgbClr val="FFFFFF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/>
          <p:nvPr/>
        </p:nvSpPr>
        <p:spPr>
          <a:xfrm>
            <a:off x="16" y="6337365"/>
            <a:ext cx="12188825" cy="60961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16"/>
          <p:cNvCxnSpPr/>
          <p:nvPr/>
        </p:nvCxnSpPr>
        <p:spPr>
          <a:xfrm>
            <a:off x="617093" y="749505"/>
            <a:ext cx="10957815" cy="3"/>
          </a:xfrm>
          <a:prstGeom prst="straightConnector1">
            <a:avLst/>
          </a:prstGeom>
          <a:noFill/>
          <a:ln w="9525" cap="flat" cmpd="sng">
            <a:solidFill>
              <a:srgbClr val="EE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617095" y="171327"/>
            <a:ext cx="10957812" cy="5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1"/>
          </p:nvPr>
        </p:nvSpPr>
        <p:spPr>
          <a:xfrm>
            <a:off x="653079" y="1452880"/>
            <a:ext cx="2682244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-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▪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50798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Char char="◦"/>
              <a:defRPr sz="3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2"/>
          </p:nvPr>
        </p:nvSpPr>
        <p:spPr>
          <a:xfrm>
            <a:off x="3375537" y="1452880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3"/>
          </p:nvPr>
        </p:nvSpPr>
        <p:spPr>
          <a:xfrm>
            <a:off x="6118313" y="1452880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4"/>
          </p:nvPr>
        </p:nvSpPr>
        <p:spPr>
          <a:xfrm>
            <a:off x="8859520" y="1451375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5"/>
          </p:nvPr>
        </p:nvSpPr>
        <p:spPr>
          <a:xfrm>
            <a:off x="642919" y="3271518"/>
            <a:ext cx="2702565" cy="11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6"/>
          </p:nvPr>
        </p:nvSpPr>
        <p:spPr>
          <a:xfrm>
            <a:off x="3385695" y="3271518"/>
            <a:ext cx="2702563" cy="11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7"/>
          </p:nvPr>
        </p:nvSpPr>
        <p:spPr>
          <a:xfrm>
            <a:off x="6128473" y="3271518"/>
            <a:ext cx="2702563" cy="11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body" idx="8"/>
          </p:nvPr>
        </p:nvSpPr>
        <p:spPr>
          <a:xfrm>
            <a:off x="8869679" y="3270013"/>
            <a:ext cx="2702563" cy="11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body" idx="9"/>
          </p:nvPr>
        </p:nvSpPr>
        <p:spPr>
          <a:xfrm>
            <a:off x="653079" y="5100320"/>
            <a:ext cx="2702564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body" idx="13"/>
          </p:nvPr>
        </p:nvSpPr>
        <p:spPr>
          <a:xfrm>
            <a:off x="3395857" y="5100320"/>
            <a:ext cx="2702564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body" idx="14"/>
          </p:nvPr>
        </p:nvSpPr>
        <p:spPr>
          <a:xfrm>
            <a:off x="6138633" y="5100320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body" idx="15"/>
          </p:nvPr>
        </p:nvSpPr>
        <p:spPr>
          <a:xfrm>
            <a:off x="8879840" y="5098815"/>
            <a:ext cx="2702563" cy="117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9" name="Google Shape;139;p16"/>
          <p:cNvSpPr>
            <a:spLocks noGrp="1"/>
          </p:cNvSpPr>
          <p:nvPr>
            <p:ph type="pic" idx="16"/>
          </p:nvPr>
        </p:nvSpPr>
        <p:spPr>
          <a:xfrm>
            <a:off x="653079" y="893234"/>
            <a:ext cx="2682244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0" name="Google Shape;140;p16"/>
          <p:cNvSpPr>
            <a:spLocks noGrp="1"/>
          </p:cNvSpPr>
          <p:nvPr>
            <p:ph type="pic" idx="17"/>
          </p:nvPr>
        </p:nvSpPr>
        <p:spPr>
          <a:xfrm>
            <a:off x="3395856" y="902563"/>
            <a:ext cx="2682245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1" name="Google Shape;141;p16"/>
          <p:cNvSpPr>
            <a:spLocks noGrp="1"/>
          </p:cNvSpPr>
          <p:nvPr>
            <p:ph type="pic" idx="18"/>
          </p:nvPr>
        </p:nvSpPr>
        <p:spPr>
          <a:xfrm>
            <a:off x="6138633" y="913015"/>
            <a:ext cx="2712723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>
            <a:spLocks noGrp="1"/>
          </p:cNvSpPr>
          <p:nvPr>
            <p:ph type="pic" idx="19"/>
          </p:nvPr>
        </p:nvSpPr>
        <p:spPr>
          <a:xfrm>
            <a:off x="8911888" y="913015"/>
            <a:ext cx="2670512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>
            <a:spLocks noGrp="1"/>
          </p:cNvSpPr>
          <p:nvPr>
            <p:ph type="pic" idx="20"/>
          </p:nvPr>
        </p:nvSpPr>
        <p:spPr>
          <a:xfrm>
            <a:off x="653079" y="2701422"/>
            <a:ext cx="2682244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4" name="Google Shape;144;p16"/>
          <p:cNvSpPr>
            <a:spLocks noGrp="1"/>
          </p:cNvSpPr>
          <p:nvPr>
            <p:ph type="pic" idx="21"/>
          </p:nvPr>
        </p:nvSpPr>
        <p:spPr>
          <a:xfrm>
            <a:off x="3395856" y="2710749"/>
            <a:ext cx="2682245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5" name="Google Shape;145;p16"/>
          <p:cNvSpPr>
            <a:spLocks noGrp="1"/>
          </p:cNvSpPr>
          <p:nvPr>
            <p:ph type="pic" idx="22"/>
          </p:nvPr>
        </p:nvSpPr>
        <p:spPr>
          <a:xfrm>
            <a:off x="6138633" y="2721202"/>
            <a:ext cx="2712723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6" name="Google Shape;146;p16"/>
          <p:cNvSpPr>
            <a:spLocks noGrp="1"/>
          </p:cNvSpPr>
          <p:nvPr>
            <p:ph type="pic" idx="23"/>
          </p:nvPr>
        </p:nvSpPr>
        <p:spPr>
          <a:xfrm>
            <a:off x="8911888" y="2721202"/>
            <a:ext cx="2670512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7" name="Google Shape;147;p16"/>
          <p:cNvSpPr>
            <a:spLocks noGrp="1"/>
          </p:cNvSpPr>
          <p:nvPr>
            <p:ph type="pic" idx="24"/>
          </p:nvPr>
        </p:nvSpPr>
        <p:spPr>
          <a:xfrm>
            <a:off x="632760" y="4539837"/>
            <a:ext cx="2682243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8" name="Google Shape;148;p16"/>
          <p:cNvSpPr>
            <a:spLocks noGrp="1"/>
          </p:cNvSpPr>
          <p:nvPr>
            <p:ph type="pic" idx="25"/>
          </p:nvPr>
        </p:nvSpPr>
        <p:spPr>
          <a:xfrm>
            <a:off x="3375538" y="4549167"/>
            <a:ext cx="2682244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>
            <a:spLocks noGrp="1"/>
          </p:cNvSpPr>
          <p:nvPr>
            <p:ph type="pic" idx="26"/>
          </p:nvPr>
        </p:nvSpPr>
        <p:spPr>
          <a:xfrm>
            <a:off x="6118313" y="4559619"/>
            <a:ext cx="2712720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>
            <a:spLocks noGrp="1"/>
          </p:cNvSpPr>
          <p:nvPr>
            <p:ph type="pic" idx="27"/>
          </p:nvPr>
        </p:nvSpPr>
        <p:spPr>
          <a:xfrm>
            <a:off x="8891567" y="4559619"/>
            <a:ext cx="2670515" cy="49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51" name="Google Shape;15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2" name="Picture 31" descr="ReadSpeaker - pioneering voice technology.">
            <a:extLst>
              <a:ext uri="{FF2B5EF4-FFF2-40B4-BE49-F238E27FC236}">
                <a16:creationId xmlns:a16="http://schemas.microsoft.com/office/drawing/2014/main" id="{3E70FE10-D24C-C442-802D-E63F6550F8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maleCorporate_Impact Statement">
  <p:cSld name="FemaleCorporate_Impact Statement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7"/>
          <p:cNvPicPr preferRelativeResize="0"/>
          <p:nvPr/>
        </p:nvPicPr>
        <p:blipFill rotWithShape="1">
          <a:blip r:embed="rId2">
            <a:alphaModFix/>
          </a:blip>
          <a:srcRect t="15670" r="105" b="6436"/>
          <a:stretch/>
        </p:blipFill>
        <p:spPr>
          <a:xfrm>
            <a:off x="-12" y="0"/>
            <a:ext cx="12185416" cy="633431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-6597" y="4616221"/>
            <a:ext cx="12192001" cy="525283"/>
          </a:xfrm>
          <a:prstGeom prst="rect">
            <a:avLst/>
          </a:prstGeom>
          <a:solidFill>
            <a:srgbClr val="7D7D7D">
              <a:alpha val="8431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/>
          <p:nvPr/>
        </p:nvSpPr>
        <p:spPr>
          <a:xfrm>
            <a:off x="16" y="6334317"/>
            <a:ext cx="12188825" cy="64012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Helvetica Neue"/>
              <a:buNone/>
            </a:pPr>
            <a:endParaRPr sz="1867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7"/>
          <p:cNvSpPr txBox="1">
            <a:spLocks noGrp="1"/>
          </p:cNvSpPr>
          <p:nvPr>
            <p:ph type="sldNum" idx="12"/>
          </p:nvPr>
        </p:nvSpPr>
        <p:spPr>
          <a:xfrm>
            <a:off x="5922225" y="6454570"/>
            <a:ext cx="334355" cy="32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adSpeaker - pioneering voice technology.">
            <a:extLst>
              <a:ext uri="{FF2B5EF4-FFF2-40B4-BE49-F238E27FC236}">
                <a16:creationId xmlns:a16="http://schemas.microsoft.com/office/drawing/2014/main" id="{D017AA27-F8D1-E34C-810D-13B376161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6567" y="6419490"/>
            <a:ext cx="2071376" cy="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40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4">
  <p:cSld name="Default 4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ldNum" idx="12"/>
          </p:nvPr>
        </p:nvSpPr>
        <p:spPr>
          <a:xfrm>
            <a:off x="10912131" y="6362274"/>
            <a:ext cx="364755" cy="35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3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1826684" y="1011767"/>
            <a:ext cx="9753601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body" idx="1"/>
          </p:nvPr>
        </p:nvSpPr>
        <p:spPr>
          <a:xfrm>
            <a:off x="1100667" y="2192868"/>
            <a:ext cx="10009720" cy="333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xfrm>
            <a:off x="8370667" y="6175827"/>
            <a:ext cx="364820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1096962" y="287336"/>
            <a:ext cx="10058401" cy="144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1096962" y="1846261"/>
            <a:ext cx="10058401" cy="402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 dirty="0"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1868" cy="28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5">
  <p:cSld name="Default 5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5867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711182" algn="l" rtl="0">
              <a:lnSpc>
                <a:spcPct val="80000"/>
              </a:lnSpc>
              <a:spcBef>
                <a:spcPts val="1467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64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11226529" y="6375400"/>
            <a:ext cx="355872" cy="3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9393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93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3">
  <p:cSld name="Default 3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8372783" y="6176885"/>
            <a:ext cx="364819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30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Font typeface="Open Sans"/>
              <a:buNone/>
              <a:defRPr sz="6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5116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17"/>
          <p:cNvCxnSpPr/>
          <p:nvPr/>
        </p:nvCxnSpPr>
        <p:spPr>
          <a:xfrm>
            <a:off x="617538" y="749300"/>
            <a:ext cx="10956925" cy="0"/>
          </a:xfrm>
          <a:prstGeom prst="straightConnector1">
            <a:avLst/>
          </a:prstGeom>
          <a:noFill/>
          <a:ln w="9525" cap="flat" cmpd="sng">
            <a:solidFill>
              <a:srgbClr val="EB4F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9142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tx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1096962" y="287336"/>
            <a:ext cx="10058401" cy="144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1096962" y="1846261"/>
            <a:ext cx="10058401" cy="402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1868" cy="28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0786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837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53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1096963" y="1252497"/>
            <a:ext cx="4822825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8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2"/>
          </p:nvPr>
        </p:nvSpPr>
        <p:spPr>
          <a:xfrm>
            <a:off x="6474506" y="1258084"/>
            <a:ext cx="4822825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8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4594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1096962" y="287336"/>
            <a:ext cx="10058401" cy="144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Open Sans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210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1522809" y="1905000"/>
            <a:ext cx="9146383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400"/>
              <a:buFont typeface="Open Sans"/>
              <a:buNone/>
              <a:defRPr sz="54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1522809" y="5105400"/>
            <a:ext cx="9146383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420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32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">
  <p:cSld name="1_TITL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8344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3812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WO_OBJECTS">
  <p:cSld name="1_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836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_OBJECTS_WITH_TEXT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77566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180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_WITH_CAPTION_TEXT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703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_WITH_CAPTION_TEXT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7526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_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2108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_TITLE_AND_VERTICAL_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717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3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rgbClr val="EE6600"/>
          </a:solidFill>
          <a:ln w="25400" cap="flat" cmpd="sng">
            <a:solidFill>
              <a:srgbClr val="EB4F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" name="Google Shape;86;p33"/>
          <p:cNvCxnSpPr/>
          <p:nvPr/>
        </p:nvCxnSpPr>
        <p:spPr>
          <a:xfrm>
            <a:off x="617538" y="749300"/>
            <a:ext cx="10956925" cy="0"/>
          </a:xfrm>
          <a:prstGeom prst="straightConnector1">
            <a:avLst/>
          </a:prstGeom>
          <a:noFill/>
          <a:ln w="9525" cap="flat" cmpd="sng">
            <a:solidFill>
              <a:srgbClr val="EB4F0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" name="Google Shape;87;p33" descr="rs-logo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88388" y="5426075"/>
            <a:ext cx="3163887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10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4" descr="rs-logo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01100" y="5803900"/>
            <a:ext cx="3163888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4"/>
          <p:cNvSpPr txBox="1">
            <a:spLocks noGrp="1"/>
          </p:cNvSpPr>
          <p:nvPr>
            <p:ph type="title"/>
          </p:nvPr>
        </p:nvSpPr>
        <p:spPr>
          <a:xfrm>
            <a:off x="1096962" y="287336"/>
            <a:ext cx="10058401" cy="144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534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C39B0-8EB5-4226-8816-EF90220C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69343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DD5D-59BF-453D-B97A-379BA6EA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6AFC6-E063-45DB-B772-DCA5FEB5B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126C6-A82F-4E84-ADB8-2600C712F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8096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629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2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376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AC6D1-5EB3-4754-9926-B20B1ED09413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874E2-6654-4702-8406-2CEE5D368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840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Font typeface="Open Sans"/>
              <a:buNone/>
              <a:defRPr sz="60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6435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22"/>
          <p:cNvCxnSpPr/>
          <p:nvPr/>
        </p:nvCxnSpPr>
        <p:spPr>
          <a:xfrm>
            <a:off x="617538" y="749300"/>
            <a:ext cx="10956925" cy="0"/>
          </a:xfrm>
          <a:prstGeom prst="straightConnector1">
            <a:avLst/>
          </a:prstGeom>
          <a:noFill/>
          <a:ln w="9525" cap="flat" cmpd="sng">
            <a:solidFill>
              <a:srgbClr val="EB4F0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0187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>
            <a:spLocks noGrp="1"/>
          </p:cNvSpPr>
          <p:nvPr>
            <p:ph type="title"/>
          </p:nvPr>
        </p:nvSpPr>
        <p:spPr>
          <a:xfrm>
            <a:off x="1143000" y="0"/>
            <a:ext cx="10058400" cy="87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body" idx="1"/>
          </p:nvPr>
        </p:nvSpPr>
        <p:spPr>
          <a:xfrm>
            <a:off x="838201" y="99435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2"/>
          </p:nvPr>
        </p:nvSpPr>
        <p:spPr>
          <a:xfrm>
            <a:off x="6172200" y="99435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6981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1096963" y="264318"/>
            <a:ext cx="10058400" cy="51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1096963" y="1181244"/>
            <a:ext cx="100584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8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1400" b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71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">
  <p:cSld name="1_TIT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1066800" y="85457"/>
            <a:ext cx="10058400" cy="65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60600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1522809" y="1905000"/>
            <a:ext cx="9146383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400"/>
              <a:buFont typeface="Open Sans"/>
              <a:buNone/>
              <a:defRPr sz="54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1522809" y="5105400"/>
            <a:ext cx="9146383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>
                <a:solidFill>
                  <a:srgbClr val="888888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 dirty="0"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61094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1728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3133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">
  <p:cSld name="1_TIT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565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OBJECT">
  <p:cSld name="1_OBJEC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5658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8638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WO_OBJECTS">
  <p:cSld name="1_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9303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_OBJECTS_WITH_TEXT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3524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6"/>
          <p:cNvSpPr txBox="1">
            <a:spLocks noGrp="1"/>
          </p:cNvSpPr>
          <p:nvPr>
            <p:ph type="sldNum" idx="12"/>
          </p:nvPr>
        </p:nvSpPr>
        <p:spPr>
          <a:xfrm>
            <a:off x="11080184" y="6406805"/>
            <a:ext cx="273616" cy="26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51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rgbClr val="EE6600"/>
          </a:solidFill>
          <a:ln w="15875" cap="flat" cmpd="sng">
            <a:solidFill>
              <a:srgbClr val="EB4F0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20"/>
          <p:cNvCxnSpPr/>
          <p:nvPr/>
        </p:nvCxnSpPr>
        <p:spPr>
          <a:xfrm>
            <a:off x="617537" y="749300"/>
            <a:ext cx="10956926" cy="0"/>
          </a:xfrm>
          <a:prstGeom prst="straightConnector1">
            <a:avLst/>
          </a:prstGeom>
          <a:noFill/>
          <a:ln w="12700" cap="flat" cmpd="sng">
            <a:solidFill>
              <a:srgbClr val="EB4F05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" name="Google Shape;12;p20" descr="Google Shape;12;p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688386" y="5426075"/>
            <a:ext cx="3163888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0"/>
          <p:cNvSpPr txBox="1">
            <a:spLocks noGrp="1"/>
          </p:cNvSpPr>
          <p:nvPr>
            <p:ph type="title"/>
          </p:nvPr>
        </p:nvSpPr>
        <p:spPr>
          <a:xfrm>
            <a:off x="1096962" y="287336"/>
            <a:ext cx="10058401" cy="144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5" name="Google Shape;15;p2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0667" y="6175827"/>
            <a:ext cx="364820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6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None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ource Sans Pro"/>
              <a:buChar char="•"/>
              <a:defRPr sz="4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0667" y="6175827"/>
            <a:ext cx="364820" cy="35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Source Sans Pro"/>
              <a:buNone/>
              <a:defRPr sz="1600" b="0" i="0" u="none" strike="noStrike" cap="none">
                <a:solidFill>
                  <a:srgbClr val="41414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4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rgbClr val="EE6600"/>
          </a:solidFill>
          <a:ln w="15875" cap="flat" cmpd="sng">
            <a:solidFill>
              <a:srgbClr val="EB4F0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15"/>
          <p:cNvCxnSpPr/>
          <p:nvPr/>
        </p:nvCxnSpPr>
        <p:spPr>
          <a:xfrm>
            <a:off x="617537" y="749300"/>
            <a:ext cx="10956926" cy="0"/>
          </a:xfrm>
          <a:prstGeom prst="straightConnector1">
            <a:avLst/>
          </a:prstGeom>
          <a:noFill/>
          <a:ln w="12700" cap="flat" cmpd="sng">
            <a:solidFill>
              <a:srgbClr val="EB4F05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" name="Google Shape;12;p15" descr="Google Shape;12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688386" y="5426075"/>
            <a:ext cx="3163888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5"/>
          <p:cNvSpPr txBox="1">
            <a:spLocks noGrp="1"/>
          </p:cNvSpPr>
          <p:nvPr>
            <p:ph type="title"/>
          </p:nvPr>
        </p:nvSpPr>
        <p:spPr>
          <a:xfrm>
            <a:off x="1096962" y="287336"/>
            <a:ext cx="10058401" cy="144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16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rgbClr val="EE6600"/>
          </a:solidFill>
          <a:ln w="15875" cap="flat" cmpd="sng">
            <a:solidFill>
              <a:srgbClr val="EB4F0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" name="Google Shape;30;p5"/>
          <p:cNvCxnSpPr/>
          <p:nvPr/>
        </p:nvCxnSpPr>
        <p:spPr>
          <a:xfrm>
            <a:off x="617537" y="749300"/>
            <a:ext cx="10956925" cy="0"/>
          </a:xfrm>
          <a:prstGeom prst="straightConnector1">
            <a:avLst/>
          </a:prstGeom>
          <a:noFill/>
          <a:ln w="12700" cap="flat" cmpd="sng">
            <a:solidFill>
              <a:srgbClr val="EB4F05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31" name="Google Shape;31;p5" descr="rs-logo@4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88387" y="5426075"/>
            <a:ext cx="3163887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096962" y="287337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096962" y="1846262"/>
            <a:ext cx="100584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5670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rgbClr val="EE6600"/>
          </a:solidFill>
          <a:ln w="15875" cap="flat" cmpd="sng">
            <a:solidFill>
              <a:srgbClr val="EB4F0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20"/>
          <p:cNvCxnSpPr/>
          <p:nvPr/>
        </p:nvCxnSpPr>
        <p:spPr>
          <a:xfrm>
            <a:off x="617537" y="749300"/>
            <a:ext cx="10956926" cy="0"/>
          </a:xfrm>
          <a:prstGeom prst="straightConnector1">
            <a:avLst/>
          </a:prstGeom>
          <a:noFill/>
          <a:ln w="12700" cap="flat" cmpd="sng">
            <a:solidFill>
              <a:srgbClr val="EB4F05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" name="Google Shape;12;p20" descr="Google Shape;12;p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688386" y="5426075"/>
            <a:ext cx="3163888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0"/>
          <p:cNvSpPr txBox="1">
            <a:spLocks noGrp="1"/>
          </p:cNvSpPr>
          <p:nvPr>
            <p:ph type="title"/>
          </p:nvPr>
        </p:nvSpPr>
        <p:spPr>
          <a:xfrm>
            <a:off x="1096962" y="287336"/>
            <a:ext cx="10058401" cy="144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00"/>
              <a:buFont typeface="Open Sans"/>
              <a:buNone/>
              <a:defRPr sz="4800" b="1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◦"/>
              <a:defRPr sz="20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5" name="Google Shape;15;p2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804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vkGebUQpjY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5.xml"/><Relationship Id="rId1" Type="http://schemas.openxmlformats.org/officeDocument/2006/relationships/video" Target="https://www.youtube.com/embed/hJ2YPdJTTmg?feature=oembed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6.xml"/><Relationship Id="rId1" Type="http://schemas.openxmlformats.org/officeDocument/2006/relationships/video" Target="https://www.youtube.com/embed/1ET7GHATR2o?feature=oembed" TargetMode="Externa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6.xml"/><Relationship Id="rId1" Type="http://schemas.openxmlformats.org/officeDocument/2006/relationships/video" Target="https://www.youtube.com/embed/0JZvx7aVT3Y?feature=oembed" TargetMode="Externa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6.xml"/><Relationship Id="rId1" Type="http://schemas.openxmlformats.org/officeDocument/2006/relationships/video" Target="https://www.youtube.com/embed/ygVQMtIGogs?feature=oembed" TargetMode="Externa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6.xml"/><Relationship Id="rId1" Type="http://schemas.openxmlformats.org/officeDocument/2006/relationships/video" Target="https://www.youtube.com/embed/R3HiJpY5ENY?feature=oembed" TargetMode="Externa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6.xml"/><Relationship Id="rId1" Type="http://schemas.openxmlformats.org/officeDocument/2006/relationships/video" Target="https://www.youtube.com/embed/PkXxt9dxJIg?feature=oembed" TargetMode="Externa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mailto:kathy.wood@readspeaker.com" TargetMode="Externa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7.png"/><Relationship Id="rId11" Type="http://schemas.openxmlformats.org/officeDocument/2006/relationships/image" Target="../media/image41.jpg"/><Relationship Id="rId5" Type="http://schemas.openxmlformats.org/officeDocument/2006/relationships/hyperlink" Target="mailto:paul.stisser@readspeaker.com" TargetMode="External"/><Relationship Id="rId10" Type="http://schemas.openxmlformats.org/officeDocument/2006/relationships/hyperlink" Target="http://www.readspeaker.com/education" TargetMode="External"/><Relationship Id="rId4" Type="http://schemas.openxmlformats.org/officeDocument/2006/relationships/hyperlink" Target="mailto:ginger.dewey@readspeaker.com" TargetMode="External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mailto:ginger.dewey@readspeaker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mailto:kathy.wood@readspeaker.com" TargetMode="Externa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files.eric.ed.gov/fulltext/EJ941729.pdf" TargetMode="External"/><Relationship Id="rId5" Type="http://schemas.openxmlformats.org/officeDocument/2006/relationships/hyperlink" Target="https://www.worldbank.org/en/topic/disability" TargetMode="External"/><Relationship Id="rId4" Type="http://schemas.openxmlformats.org/officeDocument/2006/relationships/hyperlink" Target="http://www.ncld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www.udlcenter.org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://www.cast.org/our-work/about-udl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>
            <a:spLocks noGrp="1"/>
          </p:cNvSpPr>
          <p:nvPr>
            <p:ph type="title"/>
          </p:nvPr>
        </p:nvSpPr>
        <p:spPr>
          <a:xfrm>
            <a:off x="131974" y="1332167"/>
            <a:ext cx="5964025" cy="213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lvl="0" algn="ctr">
              <a:buSzPts val="5400"/>
            </a:pPr>
            <a:r>
              <a:rPr lang="en-US" sz="4800" b="1" dirty="0">
                <a:solidFill>
                  <a:srgbClr val="444464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</a:rPr>
              <a:t>Incorporating UDL with ReadSpeaker</a:t>
            </a:r>
            <a:r>
              <a:rPr lang="en-US" sz="4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</a:t>
            </a:r>
            <a:endParaRPr sz="4000" i="1" dirty="0">
              <a:solidFill>
                <a:srgbClr val="444464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A22372-E499-411F-A72E-ECC1D747435C}"/>
              </a:ext>
            </a:extLst>
          </p:cNvPr>
          <p:cNvSpPr txBox="1"/>
          <p:nvPr/>
        </p:nvSpPr>
        <p:spPr>
          <a:xfrm>
            <a:off x="399418" y="3231532"/>
            <a:ext cx="5429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444464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</a:rPr>
              <a:t>Learning Like Lincoln</a:t>
            </a:r>
            <a:endParaRPr lang="en-US" sz="4000" b="1" i="1" dirty="0">
              <a:solidFill>
                <a:srgbClr val="444464"/>
              </a:solidFill>
              <a:latin typeface="Raleway SemiBold" panose="020B0503030101060003" pitchFamily="34" charset="77"/>
            </a:endParaRPr>
          </a:p>
        </p:txBody>
      </p:sp>
      <p:pic>
        <p:nvPicPr>
          <p:cNvPr id="12" name="Picture 11" descr="ReadSpeakear - pioneering voice technology">
            <a:extLst>
              <a:ext uri="{FF2B5EF4-FFF2-40B4-BE49-F238E27FC236}">
                <a16:creationId xmlns:a16="http://schemas.microsoft.com/office/drawing/2014/main" id="{5C405D52-9AAB-4589-9E6D-B1E3E476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93" y="5525833"/>
            <a:ext cx="2286198" cy="554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B44FAD-11DF-4AFF-9303-8B2C9BA57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57200"/>
            <a:ext cx="5429136" cy="59993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3EEA6-B016-1941-951B-D2A81A63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62" y="264318"/>
            <a:ext cx="10525301" cy="61237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</a:rPr>
              <a:t>Access</a:t>
            </a:r>
          </a:p>
        </p:txBody>
      </p:sp>
      <p:pic>
        <p:nvPicPr>
          <p:cNvPr id="3" name="Online Media 2" title="How to Access ReadSpeaker in Canvas">
            <a:hlinkClick r:id="" action="ppaction://media"/>
            <a:extLst>
              <a:ext uri="{FF2B5EF4-FFF2-40B4-BE49-F238E27FC236}">
                <a16:creationId xmlns:a16="http://schemas.microsoft.com/office/drawing/2014/main" id="{EDC7333A-0B41-4A8D-8656-DC2D47B648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57205" y="876693"/>
            <a:ext cx="9471047" cy="53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>
            <a:spLocks noGrp="1"/>
          </p:cNvSpPr>
          <p:nvPr>
            <p:ph type="title" idx="4294967295"/>
          </p:nvPr>
        </p:nvSpPr>
        <p:spPr>
          <a:xfrm>
            <a:off x="551287" y="206477"/>
            <a:ext cx="11640713" cy="688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43350"/>
              </a:buClr>
              <a:buSzPts val="4300"/>
              <a:buFont typeface="Raleway Thin"/>
              <a:buNone/>
            </a:pPr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  <a:sym typeface="Raleway Thin"/>
              </a:rPr>
              <a:t>Settings and Text Mode</a:t>
            </a:r>
            <a:endParaRPr sz="2000" dirty="0">
              <a:solidFill>
                <a:srgbClr val="444464"/>
              </a:solidFill>
              <a:latin typeface="Raleway SemiBold" panose="020B0503030101060003" pitchFamily="34" charset="77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3" name="Online Media 2" title="ReadSpeaker Settings and Text Mode in Brightspace">
            <a:hlinkClick r:id="" action="ppaction://media"/>
            <a:extLst>
              <a:ext uri="{FF2B5EF4-FFF2-40B4-BE49-F238E27FC236}">
                <a16:creationId xmlns:a16="http://schemas.microsoft.com/office/drawing/2014/main" id="{44F227F0-4F11-4680-85EB-9B9E01CF88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70202" y="846999"/>
            <a:ext cx="9670511" cy="54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597176" y="287350"/>
            <a:ext cx="10558200" cy="598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43350"/>
              </a:buClr>
              <a:buSzPts val="3600"/>
              <a:buFont typeface="Raleway Thin"/>
              <a:buNone/>
            </a:pPr>
            <a:r>
              <a:rPr lang="en-US" dirty="0">
                <a:solidFill>
                  <a:srgbClr val="444464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  <a:sym typeface="Raleway Thin"/>
              </a:rPr>
              <a:t>Enlarged Text, Page Mask and Reading Ruler</a:t>
            </a:r>
            <a:endParaRPr sz="2000" dirty="0">
              <a:solidFill>
                <a:srgbClr val="444464"/>
              </a:solidFill>
              <a:latin typeface="Raleway SemiBold" panose="020B0503030101060003" pitchFamily="34" charset="77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4" name="Online Media 3" title="ReadSpeaker's Enlarged Text, Page Mask, Reading Ruler in Brightspace">
            <a:hlinkClick r:id="" action="ppaction://media"/>
            <a:extLst>
              <a:ext uri="{FF2B5EF4-FFF2-40B4-BE49-F238E27FC236}">
                <a16:creationId xmlns:a16="http://schemas.microsoft.com/office/drawing/2014/main" id="{9CBEAE7C-3071-49CD-ABB2-BF44FE719A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96446" y="886120"/>
            <a:ext cx="9477405" cy="5354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611526" y="287350"/>
            <a:ext cx="11455556" cy="608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43350"/>
              </a:buClr>
              <a:buSzPts val="3600"/>
              <a:buFont typeface="Raleway Thin"/>
              <a:buNone/>
            </a:pPr>
            <a:r>
              <a:rPr lang="en-US" sz="3800" dirty="0">
                <a:solidFill>
                  <a:srgbClr val="444464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  <a:sym typeface="Raleway Thin"/>
              </a:rPr>
              <a:t>Dictionary, Translation, and Reading Speed</a:t>
            </a:r>
            <a:endParaRPr sz="3800" dirty="0">
              <a:solidFill>
                <a:srgbClr val="444464"/>
              </a:solidFill>
              <a:latin typeface="Raleway SemiBold" panose="020B0503030101060003" pitchFamily="34" charset="77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4" name="Online Media 3" title="ReadSpeaker's Dictionary, Translate, and Reading Speed Tools for Brightspace">
            <a:hlinkClick r:id="" action="ppaction://media"/>
            <a:extLst>
              <a:ext uri="{FF2B5EF4-FFF2-40B4-BE49-F238E27FC236}">
                <a16:creationId xmlns:a16="http://schemas.microsoft.com/office/drawing/2014/main" id="{A990C315-E368-4E24-87D5-26A5D40DA8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88331" y="791852"/>
            <a:ext cx="9595838" cy="5421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>
            <a:spLocks noGrp="1"/>
          </p:cNvSpPr>
          <p:nvPr>
            <p:ph type="title"/>
          </p:nvPr>
        </p:nvSpPr>
        <p:spPr>
          <a:xfrm>
            <a:off x="625876" y="287350"/>
            <a:ext cx="10529400" cy="608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43350"/>
              </a:buClr>
              <a:buSzPts val="4300"/>
              <a:buFont typeface="Raleway Thin"/>
              <a:buNone/>
            </a:pPr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  <a:sym typeface="Raleway Thin"/>
              </a:rPr>
              <a:t>Screen Burnout</a:t>
            </a:r>
            <a:endParaRPr sz="2000" dirty="0">
              <a:solidFill>
                <a:srgbClr val="444464"/>
              </a:solidFill>
              <a:latin typeface="Raleway SemiBold" panose="020B0503030101060003" pitchFamily="34" charset="77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2" name="Online Media 1" title="Using ReadSpeaker Tools to  Reduce Screen Burnout">
            <a:hlinkClick r:id="" action="ppaction://media"/>
            <a:extLst>
              <a:ext uri="{FF2B5EF4-FFF2-40B4-BE49-F238E27FC236}">
                <a16:creationId xmlns:a16="http://schemas.microsoft.com/office/drawing/2014/main" id="{7FDA9F97-AAB2-465D-820E-43EC41295B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68165" y="895546"/>
            <a:ext cx="9477305" cy="5354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 txBox="1">
            <a:spLocks noGrp="1"/>
          </p:cNvSpPr>
          <p:nvPr>
            <p:ph type="title"/>
          </p:nvPr>
        </p:nvSpPr>
        <p:spPr>
          <a:xfrm>
            <a:off x="654551" y="287349"/>
            <a:ext cx="10500900" cy="61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43350"/>
              </a:buClr>
              <a:buSzPts val="4300"/>
              <a:buFont typeface="Raleway Thin"/>
              <a:buNone/>
            </a:pPr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  <a:sym typeface="Raleway Thin"/>
              </a:rPr>
              <a:t>Proof-listening and Dictation</a:t>
            </a:r>
            <a:endParaRPr sz="2000" dirty="0">
              <a:solidFill>
                <a:srgbClr val="444464"/>
              </a:solidFill>
              <a:latin typeface="Raleway SemiBold" panose="020B0503030101060003" pitchFamily="34" charset="77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2" name="Online Media 1" title="ReadSpeaker TextAid - How to Proof-listen and Dictate Material">
            <a:hlinkClick r:id="" action="ppaction://media"/>
            <a:extLst>
              <a:ext uri="{FF2B5EF4-FFF2-40B4-BE49-F238E27FC236}">
                <a16:creationId xmlns:a16="http://schemas.microsoft.com/office/drawing/2014/main" id="{0DD109F6-36C5-42F4-86F8-3E4E9A4861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17337" y="800643"/>
            <a:ext cx="9661515" cy="5458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53F5E-D651-4BD9-970F-DC5565AF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1" y="135082"/>
            <a:ext cx="10573471" cy="779318"/>
          </a:xfrm>
        </p:spPr>
        <p:txBody>
          <a:bodyPr/>
          <a:lstStyle/>
          <a:p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</a:rPr>
              <a:t>TextAid Extension</a:t>
            </a:r>
          </a:p>
        </p:txBody>
      </p:sp>
      <p:pic>
        <p:nvPicPr>
          <p:cNvPr id="5" name="Content Placeholder 4" descr="TextAid extension showing listen commands on the top row, settings, reading speed, reading language, writing assistance, snapshot, and a link to ReadSpeaker.com on the lower row.">
            <a:extLst>
              <a:ext uri="{FF2B5EF4-FFF2-40B4-BE49-F238E27FC236}">
                <a16:creationId xmlns:a16="http://schemas.microsoft.com/office/drawing/2014/main" id="{31CF0820-B36B-4F6A-B6A2-C44A7A046A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296" y="1134271"/>
            <a:ext cx="5886660" cy="14910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AC233-FFFE-4BF7-A113-D843E295A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0837" y="3003373"/>
            <a:ext cx="9162854" cy="240612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1"/>
                </a:solidFill>
              </a:rPr>
              <a:t>Available for Chrome, Firefox, Edge, and Opera browsers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1"/>
                </a:solidFill>
              </a:rPr>
              <a:t>Reads documents in Canvas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1"/>
                </a:solidFill>
              </a:rPr>
              <a:t>Snapshot – OCR images – scanned PDFs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1"/>
                </a:solidFill>
              </a:rPr>
              <a:t>Reads any webpage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33333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3333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13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 txBox="1">
            <a:spLocks noGrp="1"/>
          </p:cNvSpPr>
          <p:nvPr>
            <p:ph type="title"/>
          </p:nvPr>
        </p:nvSpPr>
        <p:spPr>
          <a:xfrm>
            <a:off x="654551" y="287349"/>
            <a:ext cx="10500900" cy="61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43350"/>
              </a:buClr>
              <a:buSzPts val="4300"/>
              <a:buFont typeface="Raleway Thin"/>
              <a:buNone/>
            </a:pPr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  <a:sym typeface="Raleway Thin"/>
              </a:rPr>
              <a:t>What About Documents?</a:t>
            </a:r>
            <a:endParaRPr sz="2000" dirty="0">
              <a:solidFill>
                <a:srgbClr val="444464"/>
              </a:solidFill>
              <a:latin typeface="Raleway SemiBold" panose="020B0503030101060003" pitchFamily="34" charset="77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2" name="Online Media 1" title="Using ReadSpeaker TextAid to Read Documents in Canvas">
            <a:hlinkClick r:id="" action="ppaction://media"/>
            <a:extLst>
              <a:ext uri="{FF2B5EF4-FFF2-40B4-BE49-F238E27FC236}">
                <a16:creationId xmlns:a16="http://schemas.microsoft.com/office/drawing/2014/main" id="{3BA72F7C-A098-4F5D-BF72-C70808605E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03397" y="904972"/>
            <a:ext cx="9451674" cy="53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DA01AFA-A8FA-4EA7-9CBA-231760F0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141402"/>
            <a:ext cx="11066737" cy="710654"/>
          </a:xfrm>
        </p:spPr>
        <p:txBody>
          <a:bodyPr/>
          <a:lstStyle/>
          <a:p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</a:rPr>
              <a:t>Ease of Use and Accessibility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147553-3B0D-4624-BABB-7B17FA2CD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15134"/>
            <a:ext cx="9271000" cy="451100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1"/>
                </a:solidFill>
              </a:rPr>
              <a:t>Just click and listen!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1"/>
                </a:solidFill>
              </a:rPr>
              <a:t>Settings are unique to user and device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1"/>
                </a:solidFill>
              </a:rPr>
              <a:t>Reduces load on Disability or Special Education Office Staff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1"/>
                </a:solidFill>
              </a:rPr>
              <a:t>Great for building confidence and independence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1"/>
                </a:solidFill>
              </a:rPr>
              <a:t>Compatible</a:t>
            </a:r>
            <a:r>
              <a:rPr lang="en-US" dirty="0">
                <a:solidFill>
                  <a:srgbClr val="333331"/>
                </a:solidFill>
              </a:rPr>
              <a:t> with Many </a:t>
            </a:r>
            <a:r>
              <a:rPr lang="en-US" b="1" dirty="0">
                <a:solidFill>
                  <a:srgbClr val="333331"/>
                </a:solidFill>
              </a:rPr>
              <a:t>Proctoring Software Solutions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1"/>
                </a:solidFill>
              </a:rPr>
              <a:t>Accessibility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1"/>
                </a:solidFill>
              </a:rPr>
              <a:t>Reads while highlighting the words – great for vocabulary building and audio learners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1"/>
                </a:solidFill>
              </a:rPr>
              <a:t>Enlarged text – great for ADD, ADHD, some cognitive disabilities, keeps focus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33331"/>
                </a:solidFill>
              </a:rPr>
              <a:t>TextAid</a:t>
            </a:r>
            <a:r>
              <a:rPr lang="en-US" dirty="0">
                <a:solidFill>
                  <a:srgbClr val="333331"/>
                </a:solidFill>
              </a:rPr>
              <a:t> Connects with </a:t>
            </a:r>
            <a:r>
              <a:rPr lang="en-US" dirty="0" err="1">
                <a:solidFill>
                  <a:srgbClr val="333331"/>
                </a:solidFill>
              </a:rPr>
              <a:t>BookShare</a:t>
            </a:r>
            <a:r>
              <a:rPr lang="en-US" dirty="0">
                <a:solidFill>
                  <a:srgbClr val="333331"/>
                </a:solidFill>
              </a:rPr>
              <a:t> accounts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1"/>
                </a:solidFill>
              </a:rPr>
              <a:t>Integrates with all major LMS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33333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33333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33333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33333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3333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5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28000"/>
          </a:srgb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 txBox="1">
            <a:spLocks noGrp="1"/>
          </p:cNvSpPr>
          <p:nvPr>
            <p:ph type="title"/>
          </p:nvPr>
        </p:nvSpPr>
        <p:spPr>
          <a:xfrm>
            <a:off x="581891" y="85450"/>
            <a:ext cx="10543309" cy="81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44464"/>
              </a:buClr>
              <a:buSzPts val="4000"/>
              <a:buFont typeface="Open Sans"/>
              <a:buNone/>
            </a:pPr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</a:rPr>
              <a:t>Q&amp;A</a:t>
            </a:r>
            <a:endParaRPr dirty="0">
              <a:solidFill>
                <a:srgbClr val="444464"/>
              </a:solidFill>
              <a:latin typeface="Raleway SemiBold" panose="020B05030301010600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06A7-6897-4A3D-85FB-E0A9A9B4EB45}"/>
              </a:ext>
            </a:extLst>
          </p:cNvPr>
          <p:cNvSpPr txBox="1"/>
          <p:nvPr/>
        </p:nvSpPr>
        <p:spPr>
          <a:xfrm>
            <a:off x="581891" y="1238266"/>
            <a:ext cx="41529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Kathy Wood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–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F4FF0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kathy.wood@readspeaker.com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F4FF0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Ginger Dewey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–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F4FF0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ginger.dewey@readspeaker.com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F4FF0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Paul Stisser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–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F4FF0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paul.stisser@readspeaker.com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F4FF0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31272B7-0627-46E7-8FF6-5649BA311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102" y="3925460"/>
            <a:ext cx="1559747" cy="155974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F30BF8-C4D2-4676-8D09-BCC45D11B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25574" y="4705334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A4A62F-2911-44D7-971B-18780D88C187}"/>
              </a:ext>
            </a:extLst>
          </p:cNvPr>
          <p:cNvSpPr txBox="1"/>
          <p:nvPr/>
        </p:nvSpPr>
        <p:spPr>
          <a:xfrm>
            <a:off x="-705735" y="5464834"/>
            <a:ext cx="10474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6F4FF0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www.readspeaker.com/education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6F4FF0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A83A0-2688-4401-A76C-A7CAA805F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8000"/>
          </a:blip>
          <a:stretch>
            <a:fillRect/>
          </a:stretch>
        </p:blipFill>
        <p:spPr>
          <a:xfrm>
            <a:off x="5040343" y="895545"/>
            <a:ext cx="6569765" cy="4385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>
            <a:spLocks noGrp="1"/>
          </p:cNvSpPr>
          <p:nvPr>
            <p:ph type="title"/>
          </p:nvPr>
        </p:nvSpPr>
        <p:spPr>
          <a:xfrm>
            <a:off x="4509656" y="0"/>
            <a:ext cx="2740392" cy="81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444464"/>
              </a:buClr>
              <a:buSzPts val="4000"/>
              <a:buFont typeface="Raleway"/>
              <a:buNone/>
            </a:pPr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  <a:sym typeface="Raleway"/>
              </a:rPr>
              <a:t>Speakers</a:t>
            </a:r>
            <a:endParaRPr sz="4000" dirty="0">
              <a:solidFill>
                <a:schemeClr val="dk1"/>
              </a:solidFill>
              <a:latin typeface="Raleway SemiBold" panose="020B0503030101060003" pitchFamily="34" charset="77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06" name="Google Shape;106;p2" descr="ReadSpeaker -  pioneering voice technolog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303" y="192850"/>
            <a:ext cx="2286198" cy="554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Image of Kathy Wood, presen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256" y="928802"/>
            <a:ext cx="1283255" cy="1283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 descr="Anna Stamat&#10;NICC Disability Services Coordinator"/>
          <p:cNvSpPr/>
          <p:nvPr/>
        </p:nvSpPr>
        <p:spPr>
          <a:xfrm>
            <a:off x="1165452" y="2350625"/>
            <a:ext cx="4504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None/>
              <a:tabLst/>
              <a:defRPr/>
            </a:pPr>
            <a:r>
              <a:rPr kumimoji="0" lang="en-US" sz="2100" b="1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Kathy Wood</a:t>
            </a:r>
            <a:endParaRPr kumimoji="0" sz="1400" b="1" u="none" strike="noStrike" kern="0" cap="none" spc="0" normalizeH="0" baseline="0" noProof="0" dirty="0">
              <a:ln>
                <a:noFill/>
              </a:ln>
              <a:solidFill>
                <a:srgbClr val="33333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00"/>
              <a:buFont typeface="Arial"/>
              <a:buNone/>
              <a:tabLst/>
              <a:defRPr/>
            </a:pPr>
            <a:r>
              <a:rPr kumimoji="0" lang="en-US" sz="2100" i="1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Education Partner Manager</a:t>
            </a:r>
            <a:b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800" u="sng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kathy.wood@readspeaker.com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endParaRPr kumimoji="0" sz="2000" u="none" strike="noStrike" kern="0" cap="none" spc="0" normalizeH="0" baseline="0" noProof="0" dirty="0">
              <a:ln>
                <a:noFill/>
              </a:ln>
              <a:solidFill>
                <a:srgbClr val="33333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1165450" y="3552375"/>
            <a:ext cx="44043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64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As ReadSpeaker's Education Partner Manager, Kathy works to nurture and broaden relationships with our educational software partners. She brings with her over 2 a 0 years of experience in education software and LMS technology.</a:t>
            </a:r>
            <a:endParaRPr kumimoji="0" sz="1800" u="none" strike="noStrike" kern="0" cap="none" spc="0" normalizeH="0" baseline="0" noProof="0" dirty="0">
              <a:ln>
                <a:noFill/>
              </a:ln>
              <a:solidFill>
                <a:srgbClr val="33333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10" name="Google Shape;110;p2" descr="Image of Ginger Dewey, presenter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9392" y="973081"/>
            <a:ext cx="1259246" cy="1283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6830443" y="2350626"/>
            <a:ext cx="478863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Ginger Dewey</a:t>
            </a:r>
            <a:endParaRPr kumimoji="0" sz="1400" b="1" u="none" strike="noStrike" kern="0" cap="none" spc="0" normalizeH="0" baseline="0" noProof="0" dirty="0">
              <a:ln>
                <a:noFill/>
              </a:ln>
              <a:solidFill>
                <a:srgbClr val="33333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i="1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Educational Development Manager</a:t>
            </a:r>
            <a:b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2000" u="sng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ginger.dewey@readspeaker.com</a:t>
            </a: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endParaRPr kumimoji="0" sz="2000" u="none" strike="noStrike" kern="0" cap="none" spc="0" normalizeH="0" baseline="0" noProof="0" dirty="0">
              <a:ln>
                <a:noFill/>
              </a:ln>
              <a:solidFill>
                <a:srgbClr val="33333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6830443" y="3554828"/>
            <a:ext cx="4636391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Ginger Dewey works to help clients get the most use out of the ReadSpeaker Suite of Learning Tools. With over 35 years as an educator in both K-12 and higher education, Ginger is an advocate for accessibility and the Universal Design for Learning (UDL).</a:t>
            </a:r>
            <a:endParaRPr kumimoji="0" sz="1800" u="none" strike="noStrike" kern="0" cap="none" spc="0" normalizeH="0" baseline="0" noProof="0" dirty="0">
              <a:ln>
                <a:noFill/>
              </a:ln>
              <a:solidFill>
                <a:srgbClr val="33333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613064" y="235974"/>
            <a:ext cx="10542298" cy="678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43350"/>
              </a:buClr>
              <a:buSzPts val="4000"/>
              <a:buFont typeface="Open Sans"/>
              <a:buNone/>
            </a:pPr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</a:rPr>
              <a:t>Agenda</a:t>
            </a:r>
            <a:endParaRPr dirty="0">
              <a:solidFill>
                <a:srgbClr val="444464"/>
              </a:solidFill>
              <a:latin typeface="Raleway SemiBold" panose="020B0503030101060003" pitchFamily="34" charset="77"/>
            </a:endParaRPr>
          </a:p>
        </p:txBody>
      </p:sp>
      <p:sp>
        <p:nvSpPr>
          <p:cNvPr id="135" name="Google Shape;135;p3"/>
          <p:cNvSpPr txBox="1">
            <a:spLocks noGrp="1"/>
          </p:cNvSpPr>
          <p:nvPr>
            <p:ph type="body" idx="1"/>
          </p:nvPr>
        </p:nvSpPr>
        <p:spPr>
          <a:xfrm>
            <a:off x="613064" y="1253331"/>
            <a:ext cx="9514910" cy="41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>
                <a:solidFill>
                  <a:srgbClr val="333331"/>
                </a:solidFill>
              </a:rPr>
              <a:t>Who We Are and Who Benefits</a:t>
            </a:r>
            <a:endParaRPr dirty="0">
              <a:solidFill>
                <a:srgbClr val="33333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>
                <a:solidFill>
                  <a:srgbClr val="333331"/>
                </a:solidFill>
              </a:rPr>
              <a:t>Universal Reach using UDL</a:t>
            </a:r>
            <a:endParaRPr dirty="0">
              <a:solidFill>
                <a:srgbClr val="333331"/>
              </a:solidFill>
            </a:endParaRPr>
          </a:p>
          <a:p>
            <a:pPr indent="-457200">
              <a:buFont typeface="Arial"/>
              <a:buChar char="•"/>
            </a:pPr>
            <a:r>
              <a:rPr lang="en-US" dirty="0">
                <a:solidFill>
                  <a:srgbClr val="333331"/>
                </a:solidFill>
              </a:rPr>
              <a:t>Overview of Tools</a:t>
            </a:r>
          </a:p>
          <a:p>
            <a:pPr lvl="1" indent="-457200">
              <a:buFont typeface="Arial"/>
              <a:buChar char="•"/>
            </a:pPr>
            <a:r>
              <a:rPr lang="en-US" dirty="0">
                <a:solidFill>
                  <a:srgbClr val="333331"/>
                </a:solidFill>
              </a:rPr>
              <a:t>Access</a:t>
            </a:r>
          </a:p>
          <a:p>
            <a:pPr lvl="1" indent="-457200">
              <a:buFont typeface="Arial"/>
              <a:buChar char="•"/>
            </a:pPr>
            <a:r>
              <a:rPr lang="en-US" dirty="0">
                <a:solidFill>
                  <a:srgbClr val="333331"/>
                </a:solidFill>
              </a:rPr>
              <a:t>Settings and Text Mode</a:t>
            </a:r>
          </a:p>
          <a:p>
            <a:pPr lvl="1" indent="-457200">
              <a:buFont typeface="Arial"/>
              <a:buChar char="•"/>
            </a:pPr>
            <a:r>
              <a:rPr lang="en-US" dirty="0">
                <a:solidFill>
                  <a:srgbClr val="333331"/>
                </a:solidFill>
              </a:rPr>
              <a:t>Enlarged Text and Page Mask</a:t>
            </a:r>
          </a:p>
          <a:p>
            <a:pPr lvl="1" indent="-457200">
              <a:buFont typeface="Arial"/>
              <a:buChar char="•"/>
            </a:pPr>
            <a:r>
              <a:rPr lang="en-US" dirty="0">
                <a:solidFill>
                  <a:srgbClr val="333331"/>
                </a:solidFill>
              </a:rPr>
              <a:t>Dictionary, Translate and Reading Speed</a:t>
            </a:r>
          </a:p>
          <a:p>
            <a:pPr lvl="1" indent="-457200">
              <a:buFont typeface="Arial"/>
              <a:buChar char="•"/>
            </a:pPr>
            <a:r>
              <a:rPr lang="en-US" dirty="0">
                <a:solidFill>
                  <a:srgbClr val="333331"/>
                </a:solidFill>
              </a:rPr>
              <a:t>Screen Burnout, Proof-listening and Dictation</a:t>
            </a:r>
          </a:p>
          <a:p>
            <a:pPr indent="-457200">
              <a:buFont typeface="Arial"/>
              <a:buChar char="•"/>
            </a:pPr>
            <a:r>
              <a:rPr lang="en-US" dirty="0" err="1">
                <a:solidFill>
                  <a:srgbClr val="333331"/>
                </a:solidFill>
              </a:rPr>
              <a:t>TextAid</a:t>
            </a:r>
            <a:endParaRPr lang="en-US" dirty="0">
              <a:solidFill>
                <a:srgbClr val="333331"/>
              </a:solidFill>
            </a:endParaRPr>
          </a:p>
          <a:p>
            <a:pPr indent="-457200">
              <a:buFont typeface="Arial"/>
              <a:buChar char="•"/>
            </a:pPr>
            <a:r>
              <a:rPr lang="en-US" dirty="0">
                <a:solidFill>
                  <a:srgbClr val="333331"/>
                </a:solidFill>
              </a:rPr>
              <a:t>Ease of Use</a:t>
            </a: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>
              <a:solidFill>
                <a:srgbClr val="333331"/>
              </a:solidFill>
            </a:endParaRPr>
          </a:p>
        </p:txBody>
      </p:sp>
      <p:pic>
        <p:nvPicPr>
          <p:cNvPr id="3" name="Picture 2" descr="Person writing on a notebook">
            <a:extLst>
              <a:ext uri="{FF2B5EF4-FFF2-40B4-BE49-F238E27FC236}">
                <a16:creationId xmlns:a16="http://schemas.microsoft.com/office/drawing/2014/main" id="{1B9A1400-4646-43C1-B455-60DEDB6E15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7046843" y="1368620"/>
            <a:ext cx="4621544" cy="35184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593889" y="75414"/>
            <a:ext cx="10531311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43350"/>
              </a:buClr>
              <a:buSzPts val="4000"/>
              <a:buFont typeface="Open Sans"/>
              <a:buNone/>
            </a:pPr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</a:rPr>
              <a:t>Who We Are</a:t>
            </a:r>
            <a:endParaRPr dirty="0">
              <a:solidFill>
                <a:srgbClr val="444464"/>
              </a:solidFill>
              <a:latin typeface="Raleway SemiBold" panose="020B0503030101060003" pitchFamily="34" charset="77"/>
            </a:endParaRPr>
          </a:p>
        </p:txBody>
      </p:sp>
      <p:sp>
        <p:nvSpPr>
          <p:cNvPr id="142" name="Google Shape;142;p4"/>
          <p:cNvSpPr txBox="1">
            <a:spLocks noGrp="1"/>
          </p:cNvSpPr>
          <p:nvPr>
            <p:ph type="body" idx="1"/>
          </p:nvPr>
        </p:nvSpPr>
        <p:spPr>
          <a:xfrm>
            <a:off x="5065827" y="1815165"/>
            <a:ext cx="6740165" cy="322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400" dirty="0">
                <a:solidFill>
                  <a:srgbClr val="333331"/>
                </a:solidFill>
              </a:rPr>
              <a:t>Text-to-Speech product that </a:t>
            </a:r>
            <a:r>
              <a:rPr lang="en-US" sz="2400" b="1" dirty="0">
                <a:solidFill>
                  <a:srgbClr val="333331"/>
                </a:solidFill>
              </a:rPr>
              <a:t>includes several accessibility tools</a:t>
            </a:r>
            <a:endParaRPr sz="2400" b="1" dirty="0">
              <a:solidFill>
                <a:srgbClr val="33333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400" b="1" dirty="0">
                <a:solidFill>
                  <a:srgbClr val="333331"/>
                </a:solidFill>
              </a:rPr>
              <a:t>20+</a:t>
            </a:r>
            <a:r>
              <a:rPr lang="en-US" sz="2400" dirty="0">
                <a:solidFill>
                  <a:srgbClr val="333331"/>
                </a:solidFill>
              </a:rPr>
              <a:t> years of experience</a:t>
            </a:r>
            <a:endParaRPr sz="2400" dirty="0">
              <a:solidFill>
                <a:srgbClr val="33333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400" dirty="0">
                <a:solidFill>
                  <a:srgbClr val="333331"/>
                </a:solidFill>
              </a:rPr>
              <a:t>Used by </a:t>
            </a:r>
            <a:r>
              <a:rPr lang="en-US" sz="2400" b="1" dirty="0">
                <a:solidFill>
                  <a:srgbClr val="333331"/>
                </a:solidFill>
              </a:rPr>
              <a:t>1500+</a:t>
            </a:r>
            <a:r>
              <a:rPr lang="en-US" sz="2400" dirty="0">
                <a:solidFill>
                  <a:srgbClr val="333331"/>
                </a:solidFill>
              </a:rPr>
              <a:t> institutions globally</a:t>
            </a:r>
            <a:endParaRPr sz="2400" dirty="0">
              <a:solidFill>
                <a:srgbClr val="33333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400" b="1" dirty="0">
                <a:solidFill>
                  <a:srgbClr val="333331"/>
                </a:solidFill>
              </a:rPr>
              <a:t>Helps everyone</a:t>
            </a:r>
            <a:r>
              <a:rPr lang="en-US" sz="2400" dirty="0">
                <a:solidFill>
                  <a:srgbClr val="333331"/>
                </a:solidFill>
              </a:rPr>
              <a:t> – not just a few</a:t>
            </a:r>
            <a:endParaRPr sz="2400" dirty="0">
              <a:solidFill>
                <a:srgbClr val="33333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en-US" sz="2400" dirty="0">
                <a:solidFill>
                  <a:srgbClr val="333331"/>
                </a:solidFill>
              </a:rPr>
              <a:t>Products are </a:t>
            </a:r>
            <a:r>
              <a:rPr lang="en-US" sz="2400" b="1" dirty="0">
                <a:solidFill>
                  <a:srgbClr val="333331"/>
                </a:solidFill>
              </a:rPr>
              <a:t>easy to implement</a:t>
            </a:r>
            <a:endParaRPr sz="2400" b="1" dirty="0">
              <a:solidFill>
                <a:srgbClr val="333331"/>
              </a:solidFill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dirty="0">
              <a:solidFill>
                <a:srgbClr val="33333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9C7326D-6D59-49FA-B904-C51D6A038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889" y="1608282"/>
            <a:ext cx="3837426" cy="29769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2068" y="1226389"/>
            <a:ext cx="7263414" cy="49751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E929-2D7F-F444-B555-42156083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71" y="198752"/>
            <a:ext cx="10797163" cy="1125995"/>
          </a:xfrm>
        </p:spPr>
        <p:txBody>
          <a:bodyPr/>
          <a:lstStyle/>
          <a:p>
            <a:pPr algn="ctr" defTabSz="1219170"/>
            <a:r>
              <a:rPr lang="en-US" sz="4400" b="1" u="sng" dirty="0">
                <a:solidFill>
                  <a:srgbClr val="444464"/>
                </a:solidFill>
                <a:latin typeface="Raleway SemiBold" panose="020B0503030101060003" pitchFamily="34" charset="77"/>
              </a:rPr>
              <a:t>No two students learn the same way.</a:t>
            </a:r>
            <a:br>
              <a:rPr lang="en-US" sz="2800" b="1" u="sng" dirty="0">
                <a:solidFill>
                  <a:srgbClr val="444464"/>
                </a:solidFill>
                <a:latin typeface="Raleway SemiBold" panose="020B0503030101060003" pitchFamily="34" charset="77"/>
              </a:rPr>
            </a:br>
            <a:endParaRPr lang="en-US" sz="2800" u="sng" dirty="0"/>
          </a:p>
        </p:txBody>
      </p:sp>
      <p:sp>
        <p:nvSpPr>
          <p:cNvPr id="239" name="Google Shape;239;p27"/>
          <p:cNvSpPr/>
          <p:nvPr/>
        </p:nvSpPr>
        <p:spPr>
          <a:xfrm>
            <a:off x="222771" y="6438881"/>
            <a:ext cx="1387600" cy="3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algn="r" defTabSz="1219170">
              <a:buClr>
                <a:srgbClr val="0000FF"/>
              </a:buClr>
              <a:buSzPts val="1200"/>
            </a:pPr>
            <a:r>
              <a:rPr lang="en-US" sz="1600" u="sng" dirty="0">
                <a:solidFill>
                  <a:srgbClr val="6F4FF0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ncld.org</a:t>
            </a:r>
            <a:endParaRPr sz="1867" dirty="0">
              <a:solidFill>
                <a:srgbClr val="6F4F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34526-C625-4423-87AA-70395BA25EF5}"/>
              </a:ext>
            </a:extLst>
          </p:cNvPr>
          <p:cNvSpPr txBox="1"/>
          <p:nvPr/>
        </p:nvSpPr>
        <p:spPr>
          <a:xfrm>
            <a:off x="4661209" y="1324747"/>
            <a:ext cx="68691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Raleway SemiBold" panose="020B0503030101060003" pitchFamily="34" charset="77"/>
              </a:rPr>
              <a:t>1 out of 20 students with a learning disability inform their college.</a:t>
            </a:r>
            <a:endParaRPr lang="en-US" sz="2800" u="sng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7AD0B-A0D8-4C4E-96C8-A02E60561CED}"/>
              </a:ext>
            </a:extLst>
          </p:cNvPr>
          <p:cNvSpPr txBox="1"/>
          <p:nvPr/>
        </p:nvSpPr>
        <p:spPr>
          <a:xfrm>
            <a:off x="-135449" y="2065374"/>
            <a:ext cx="4884489" cy="310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0537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7C00"/>
              </a:buClr>
              <a:buSzPts val="1700"/>
            </a:pPr>
            <a:r>
              <a:rPr lang="en-US" sz="2000" b="1" dirty="0">
                <a:solidFill>
                  <a:srgbClr val="F67C4D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15% of the world’s population </a:t>
            </a:r>
            <a:r>
              <a:rPr lang="en-US" sz="2000" dirty="0">
                <a:solidFill>
                  <a:srgbClr val="333331"/>
                </a:solidFill>
              </a:rPr>
              <a:t>experience some form of disability.</a:t>
            </a:r>
          </a:p>
          <a:p>
            <a:pPr marL="490537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7C00"/>
              </a:buClr>
              <a:buSzPts val="1700"/>
            </a:pPr>
            <a:r>
              <a:rPr lang="en-US" sz="1600" u="sng" dirty="0">
                <a:solidFill>
                  <a:srgbClr val="6F4F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 Link</a:t>
            </a:r>
            <a:endParaRPr lang="en-US" sz="1600" u="sng" dirty="0">
              <a:solidFill>
                <a:srgbClr val="6F4FF0"/>
              </a:solidFill>
            </a:endParaRPr>
          </a:p>
          <a:p>
            <a:pPr marL="1377950" lvl="1" indent="-4635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7C00"/>
              </a:buClr>
              <a:buSzPts val="1700"/>
              <a:buNone/>
            </a:pPr>
            <a:endParaRPr lang="en-US" sz="900" u="sng" dirty="0">
              <a:solidFill>
                <a:srgbClr val="333331"/>
              </a:solidFill>
            </a:endParaRPr>
          </a:p>
          <a:p>
            <a:pPr marL="490537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7C00"/>
              </a:buClr>
              <a:buSzPts val="1700"/>
            </a:pPr>
            <a:r>
              <a:rPr lang="en-US" sz="2000" b="1" dirty="0">
                <a:solidFill>
                  <a:srgbClr val="F67C4D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26% of people in the United States </a:t>
            </a:r>
            <a:r>
              <a:rPr lang="en-US" sz="2000" dirty="0">
                <a:solidFill>
                  <a:srgbClr val="333331"/>
                </a:solidFill>
              </a:rPr>
              <a:t>have some sort of disability.</a:t>
            </a:r>
          </a:p>
          <a:p>
            <a:pPr marL="490537" lvl="1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7C00"/>
              </a:buClr>
              <a:buSzPts val="1700"/>
              <a:buNone/>
            </a:pPr>
            <a:endParaRPr lang="en-US" sz="900" u="sng" dirty="0">
              <a:solidFill>
                <a:srgbClr val="333331"/>
              </a:solidFill>
            </a:endParaRPr>
          </a:p>
          <a:p>
            <a:pPr marL="46355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7C00"/>
              </a:buClr>
              <a:buSzPts val="1700"/>
            </a:pPr>
            <a:r>
              <a:rPr lang="en-US" sz="2000" b="1" dirty="0">
                <a:solidFill>
                  <a:srgbClr val="F67C4D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60-80% </a:t>
            </a:r>
            <a:r>
              <a:rPr lang="en-US" sz="2000" dirty="0">
                <a:solidFill>
                  <a:srgbClr val="333331"/>
                </a:solidFill>
              </a:rPr>
              <a:t>of those don’t disclose their disabilities. </a:t>
            </a:r>
            <a:r>
              <a:rPr lang="en-US" sz="1600" u="sng" dirty="0">
                <a:solidFill>
                  <a:srgbClr val="6F4F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 Link</a:t>
            </a:r>
            <a:endParaRPr lang="en-US" sz="1600" u="sng" dirty="0">
              <a:solidFill>
                <a:srgbClr val="6F4FF0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"/>
          <p:cNvSpPr txBox="1">
            <a:spLocks noGrp="1"/>
          </p:cNvSpPr>
          <p:nvPr>
            <p:ph type="title"/>
          </p:nvPr>
        </p:nvSpPr>
        <p:spPr>
          <a:xfrm>
            <a:off x="617092" y="294967"/>
            <a:ext cx="10957816" cy="51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400"/>
            </a:pPr>
            <a:r>
              <a:rPr lang="en-US" sz="4000" b="1" dirty="0" err="1">
                <a:solidFill>
                  <a:srgbClr val="343350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</a:rPr>
              <a:t>ReadSpeaker’s</a:t>
            </a:r>
            <a:r>
              <a:rPr lang="en-US" sz="4000" b="1" dirty="0">
                <a:solidFill>
                  <a:srgbClr val="343350"/>
                </a:solidFill>
                <a:latin typeface="Raleway SemiBold" panose="020B0503030101060003" pitchFamily="34" charset="77"/>
                <a:ea typeface="Open Sans" panose="020B0604020202020204" charset="0"/>
                <a:cs typeface="Open Sans" panose="020B0604020202020204" charset="0"/>
              </a:rPr>
              <a:t> Text-to-Speech Solutions</a:t>
            </a:r>
            <a:br>
              <a:rPr lang="en-US" sz="3200" dirty="0"/>
            </a:br>
            <a:endParaRPr sz="3200" dirty="0"/>
          </a:p>
        </p:txBody>
      </p:sp>
      <p:sp>
        <p:nvSpPr>
          <p:cNvPr id="273" name="Google Shape;273;p32"/>
          <p:cNvSpPr txBox="1">
            <a:spLocks noGrp="1"/>
          </p:cNvSpPr>
          <p:nvPr>
            <p:ph type="body" idx="1"/>
          </p:nvPr>
        </p:nvSpPr>
        <p:spPr>
          <a:xfrm>
            <a:off x="291028" y="1027556"/>
            <a:ext cx="5792523" cy="1907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Providing</a:t>
            </a:r>
            <a:r>
              <a:rPr 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UNIVERSAL REACH 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/>
            <a:r>
              <a:rPr lang="en-US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and an excellent </a:t>
            </a:r>
            <a:endParaRPr dirty="0">
              <a:solidFill>
                <a:srgbClr val="33333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buClr>
                <a:srgbClr val="FF6600"/>
              </a:buClr>
            </a:pPr>
            <a:r>
              <a:rPr lang="en-US" b="1" dirty="0">
                <a:solidFill>
                  <a:srgbClr val="FF66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 EXPERIENCE</a:t>
            </a:r>
            <a:r>
              <a:rPr 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BC2476-D611-418F-959A-CE013886BFB9}"/>
              </a:ext>
            </a:extLst>
          </p:cNvPr>
          <p:cNvSpPr txBox="1"/>
          <p:nvPr/>
        </p:nvSpPr>
        <p:spPr>
          <a:xfrm>
            <a:off x="291028" y="3136918"/>
            <a:ext cx="4127880" cy="2828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Every learner has favored methods for obtaining, comprehending, and retaining information.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ts val="20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3333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Text to speech technologies allow learners to listen to and better see course material, documents, or other reading assignments easily - increasing the accessibility of online course text.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ts val="20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3333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This can improve access further by increasing availability to all who access an online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00040" y="740588"/>
            <a:ext cx="3614244" cy="3552807"/>
          </a:xfrm>
          <a:prstGeom prst="ellipse">
            <a:avLst/>
          </a:prstGeom>
          <a:solidFill>
            <a:schemeClr val="tx1">
              <a:alpha val="58824"/>
            </a:scheme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4" name="Google Shape;274;p32" descr="Accessibility Icon  "/>
          <p:cNvPicPr preferRelativeResize="0"/>
          <p:nvPr/>
        </p:nvPicPr>
        <p:blipFill rotWithShape="1">
          <a:blip r:embed="rId3">
            <a:alphaModFix amt="19999"/>
          </a:blip>
          <a:srcRect/>
          <a:stretch/>
        </p:blipFill>
        <p:spPr>
          <a:xfrm>
            <a:off x="8144268" y="812025"/>
            <a:ext cx="525789" cy="52578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 descr="20% of the population with:: Limited literacy skills, Visual impairments, Learning disabilities, Dyslexia, Foreign-born"/>
          <p:cNvSpPr/>
          <p:nvPr/>
        </p:nvSpPr>
        <p:spPr>
          <a:xfrm>
            <a:off x="6891766" y="1362181"/>
            <a:ext cx="3007151" cy="177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ACCESSIBILITY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20% of the population with: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Limited literacy skills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Visual impairments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Learning disabilities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Dyslexia 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Foreign-born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rial"/>
            </a:endParaRPr>
          </a:p>
        </p:txBody>
      </p:sp>
      <p:sp>
        <p:nvSpPr>
          <p:cNvPr id="277" name="Google Shape;277;p32" descr="Circle shape"/>
          <p:cNvSpPr/>
          <p:nvPr/>
        </p:nvSpPr>
        <p:spPr>
          <a:xfrm>
            <a:off x="5015029" y="2868929"/>
            <a:ext cx="3555399" cy="3512483"/>
          </a:xfrm>
          <a:prstGeom prst="ellipse">
            <a:avLst/>
          </a:prstGeom>
          <a:solidFill>
            <a:srgbClr val="EE581A">
              <a:alpha val="67058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8" name="Google Shape;278;p32" descr="Engagement Icon"/>
          <p:cNvPicPr preferRelativeResize="0"/>
          <p:nvPr/>
        </p:nvPicPr>
        <p:blipFill rotWithShape="1">
          <a:blip r:embed="rId4">
            <a:alphaModFix amt="19999"/>
          </a:blip>
          <a:srcRect/>
          <a:stretch/>
        </p:blipFill>
        <p:spPr>
          <a:xfrm>
            <a:off x="6519921" y="3023955"/>
            <a:ext cx="524936" cy="52494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 descr="Engagement - comprehension, Foreign Languages, Online Learners, Universal design for Learning, Teaching and Learning differently, Vocal assistance for forms, Bi-modal presentation, PTSD"/>
          <p:cNvSpPr/>
          <p:nvPr/>
        </p:nvSpPr>
        <p:spPr>
          <a:xfrm>
            <a:off x="4864357" y="3540466"/>
            <a:ext cx="3687244" cy="2634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ENGAGEMENT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Comprehension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Foreign languages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Online learners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Universal Design for Learning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Teaching and learning differently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Vocal assistance for forms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Bi-modal presentation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PTSD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91478" y="2850434"/>
            <a:ext cx="3596644" cy="3526108"/>
          </a:xfrm>
          <a:prstGeom prst="ellipse">
            <a:avLst/>
          </a:prstGeom>
          <a:solidFill>
            <a:srgbClr val="000090">
              <a:alpha val="51372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B22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81" name="Google Shape;281;p32" descr="Convenience Icon"/>
          <p:cNvPicPr preferRelativeResize="0"/>
          <p:nvPr/>
        </p:nvPicPr>
        <p:blipFill rotWithShape="1">
          <a:blip r:embed="rId5">
            <a:alphaModFix amt="58000"/>
          </a:blip>
          <a:srcRect/>
          <a:stretch/>
        </p:blipFill>
        <p:spPr>
          <a:xfrm>
            <a:off x="9674973" y="3036655"/>
            <a:ext cx="501657" cy="49954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2" descr="Convenience - mobile, Usability, Learning on-the-go, Busy adult and part-time learners who need to multitask, personal preference, learners"/>
          <p:cNvSpPr/>
          <p:nvPr/>
        </p:nvSpPr>
        <p:spPr>
          <a:xfrm>
            <a:off x="8284820" y="3536196"/>
            <a:ext cx="3409961" cy="235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CONVENIENCE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Mobile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Usability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Learning on-the-go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Busy adult and part-time learners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who need to multitask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Personal preference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Learners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ReadSpeakear - pioneering voice technology">
            <a:extLst>
              <a:ext uri="{FF2B5EF4-FFF2-40B4-BE49-F238E27FC236}">
                <a16:creationId xmlns:a16="http://schemas.microsoft.com/office/drawing/2014/main" id="{DBD70932-F577-486E-A24C-BDC44F56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404" y="6448947"/>
            <a:ext cx="1965377" cy="38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 txBox="1">
            <a:spLocks noGrp="1"/>
          </p:cNvSpPr>
          <p:nvPr>
            <p:ph type="title"/>
          </p:nvPr>
        </p:nvSpPr>
        <p:spPr>
          <a:xfrm>
            <a:off x="617092" y="301658"/>
            <a:ext cx="10957816" cy="59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2600"/>
            </a:pPr>
            <a:r>
              <a:rPr lang="en-US" sz="4000" b="1" dirty="0">
                <a:solidFill>
                  <a:srgbClr val="44446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About Universal Design for Learning (UDL)</a:t>
            </a:r>
            <a:endParaRPr sz="4000" b="1" dirty="0">
              <a:solidFill>
                <a:srgbClr val="444464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290" name="Google Shape;290;p33"/>
          <p:cNvSpPr txBox="1">
            <a:spLocks noGrp="1"/>
          </p:cNvSpPr>
          <p:nvPr>
            <p:ph type="body" idx="1"/>
          </p:nvPr>
        </p:nvSpPr>
        <p:spPr>
          <a:xfrm>
            <a:off x="216816" y="1282044"/>
            <a:ext cx="6936955" cy="455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80990" indent="-380990">
              <a:spcBef>
                <a:spcPts val="0"/>
              </a:spcBef>
              <a:buClr>
                <a:srgbClr val="202020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Framework to improve &amp; optimize teaching and learning for all people </a:t>
            </a:r>
            <a:r>
              <a:rPr lang="en-US" sz="2667" b="1" dirty="0">
                <a:solidFill>
                  <a:srgbClr val="EE66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based on scientific insights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into how humans learn. </a:t>
            </a:r>
          </a:p>
          <a:p>
            <a:pPr marL="0" indent="0">
              <a:spcBef>
                <a:spcPts val="0"/>
              </a:spcBef>
              <a:buClr>
                <a:srgbClr val="202020"/>
              </a:buClr>
              <a:buSzPts val="1800"/>
            </a:pPr>
            <a:endParaRPr sz="1000" dirty="0">
              <a:solidFill>
                <a:srgbClr val="3333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of principles for curriculum development that give all individuals </a:t>
            </a:r>
            <a:r>
              <a:rPr lang="en-US" sz="2667" b="1" dirty="0">
                <a:solidFill>
                  <a:srgbClr val="EE66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equal opportunities </a:t>
            </a:r>
            <a:r>
              <a:rPr lang="en-US" sz="200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learn.</a:t>
            </a:r>
          </a:p>
          <a:p>
            <a:pPr marL="0" indent="0">
              <a:buClr>
                <a:srgbClr val="000000"/>
              </a:buClr>
              <a:buSzPts val="1800"/>
            </a:pPr>
            <a:endParaRPr sz="1000" dirty="0">
              <a:solidFill>
                <a:srgbClr val="3333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 a blueprint for creating instructional goals, methods, materials, and assessments that </a:t>
            </a:r>
            <a:r>
              <a:rPr lang="en-US" sz="2667" b="1" dirty="0">
                <a:solidFill>
                  <a:srgbClr val="EE66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work for everyone</a:t>
            </a:r>
          </a:p>
          <a:p>
            <a:pPr marL="380990" indent="-380990">
              <a:buClr>
                <a:srgbClr val="000000"/>
              </a:buClr>
              <a:buSzPts val="1800"/>
              <a:buFont typeface="Arial"/>
              <a:buChar char="•"/>
            </a:pPr>
            <a:endParaRPr lang="en-US" sz="1000" b="1" dirty="0">
              <a:solidFill>
                <a:srgbClr val="EE66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Encourages the use of flexible approaches that can be customized &amp; adjusted for </a:t>
            </a:r>
            <a:r>
              <a:rPr lang="en-US" sz="2667" b="1" dirty="0">
                <a:solidFill>
                  <a:srgbClr val="EE66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individual needs.</a:t>
            </a:r>
            <a:endParaRPr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pic>
        <p:nvPicPr>
          <p:cNvPr id="289" name="Google Shape;289;p33" descr="A close up of a page of a book with Universal Design for Learning text  Description generated with low confidenc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9668" t="9068" b="6357"/>
          <a:stretch/>
        </p:blipFill>
        <p:spPr>
          <a:xfrm>
            <a:off x="7274557" y="1730663"/>
            <a:ext cx="4917443" cy="362389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3"/>
          <p:cNvSpPr/>
          <p:nvPr/>
        </p:nvSpPr>
        <p:spPr>
          <a:xfrm>
            <a:off x="144536" y="6420556"/>
            <a:ext cx="5047499" cy="35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defTabSz="1219170">
              <a:buClr>
                <a:srgbClr val="181B22"/>
              </a:buClr>
              <a:buSzPts val="1200"/>
            </a:pPr>
            <a:r>
              <a:rPr lang="en-US" sz="1600" b="1">
                <a:solidFill>
                  <a:srgbClr val="181B22"/>
                </a:solidFill>
              </a:rPr>
              <a:t>Source</a:t>
            </a:r>
            <a:r>
              <a:rPr lang="en-US" sz="1600">
                <a:solidFill>
                  <a:srgbClr val="181B22"/>
                </a:solidFill>
              </a:rPr>
              <a:t>: </a:t>
            </a:r>
            <a:r>
              <a:rPr lang="en-US" sz="1600" u="sng">
                <a:solidFill>
                  <a:srgbClr val="0000FF"/>
                </a:solidFill>
                <a:hlinkClick r:id="rId4"/>
              </a:rPr>
              <a:t>udlcenter.org</a:t>
            </a:r>
            <a:r>
              <a:rPr lang="en-US" sz="1600">
                <a:solidFill>
                  <a:srgbClr val="181B22"/>
                </a:solidFill>
              </a:rPr>
              <a:t> </a:t>
            </a:r>
            <a:endParaRPr sz="1867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>
            <a:spLocks noGrp="1"/>
          </p:cNvSpPr>
          <p:nvPr>
            <p:ph type="title"/>
          </p:nvPr>
        </p:nvSpPr>
        <p:spPr>
          <a:xfrm>
            <a:off x="617094" y="328716"/>
            <a:ext cx="11249788" cy="52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2600"/>
            </a:pPr>
            <a:r>
              <a:rPr lang="en-US" sz="3600" dirty="0">
                <a:latin typeface="Raleway SemiBold" panose="020B0604020202020204" charset="0"/>
                <a:cs typeface="Arial" panose="020B0604020202020204" pitchFamily="34" charset="0"/>
              </a:rPr>
              <a:t>Audio Tools Perfectly Fit UDL</a:t>
            </a:r>
            <a:endParaRPr sz="3600" dirty="0">
              <a:latin typeface="Raleway SemiBol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298" name="Google Shape;298;p34" descr="A close up of an image of a brain with the Recognition Networks section highlighted.  Description generated with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303" y="970960"/>
            <a:ext cx="2756670" cy="185889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4"/>
          <p:cNvSpPr txBox="1">
            <a:spLocks noGrp="1"/>
          </p:cNvSpPr>
          <p:nvPr>
            <p:ph type="body" idx="1"/>
          </p:nvPr>
        </p:nvSpPr>
        <p:spPr>
          <a:xfrm>
            <a:off x="395926" y="2954325"/>
            <a:ext cx="3625451" cy="229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  <a:buSzPts val="1400"/>
            </a:pPr>
            <a:r>
              <a:rPr lang="en-US" sz="1867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we gather facts and categorize what we see, hear, and read. Identifying letters, words, or an author's style are recognition tasks.</a:t>
            </a:r>
            <a:endParaRPr dirty="0">
              <a:solidFill>
                <a:srgbClr val="3333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0" name="Google Shape;300;p34" descr="An image of a checkmark "/>
          <p:cNvPicPr preferRelativeResize="0">
            <a:picLocks noGrp="1"/>
          </p:cNvPicPr>
          <p:nvPr>
            <p:ph type="pic" idx="1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7094" y="4576939"/>
            <a:ext cx="406403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>
            <a:spLocks noGrp="1"/>
          </p:cNvSpPr>
          <p:nvPr>
            <p:ph type="body" idx="7"/>
          </p:nvPr>
        </p:nvSpPr>
        <p:spPr>
          <a:xfrm>
            <a:off x="1209786" y="4562173"/>
            <a:ext cx="2430909" cy="6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414141"/>
              </a:buClr>
              <a:buSzPts val="1200"/>
            </a:pPr>
            <a:r>
              <a:rPr lang="en-US" sz="1600" b="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Present information and content in different ways</a:t>
            </a:r>
            <a:endParaRPr b="0" dirty="0">
              <a:solidFill>
                <a:srgbClr val="3333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2" name="Google Shape;302;p34" descr="A close up of an image of a brain with the Strategic Networks section highlighted.  Description generated with high confidenc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482644" y="974042"/>
            <a:ext cx="2756671" cy="186038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 txBox="1">
            <a:spLocks noGrp="1"/>
          </p:cNvSpPr>
          <p:nvPr>
            <p:ph type="body" idx="5"/>
          </p:nvPr>
        </p:nvSpPr>
        <p:spPr>
          <a:xfrm>
            <a:off x="4166647" y="2954325"/>
            <a:ext cx="3290795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414141"/>
              </a:buClr>
              <a:buSzPts val="1400"/>
            </a:pPr>
            <a:r>
              <a:rPr lang="en-US" sz="1867" b="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Planning and performing tasks. How we organize and express our ideas. Writing an essay or solving a math problem are strategic tasks</a:t>
            </a:r>
            <a:endParaRPr b="0" dirty="0">
              <a:solidFill>
                <a:srgbClr val="3333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4" name="Google Shape;304;p34" descr="An image of a checkmark 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4209278" y="4576939"/>
            <a:ext cx="381003" cy="35642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4"/>
          <p:cNvSpPr txBox="1">
            <a:spLocks noGrp="1"/>
          </p:cNvSpPr>
          <p:nvPr>
            <p:ph type="body" idx="8"/>
          </p:nvPr>
        </p:nvSpPr>
        <p:spPr>
          <a:xfrm>
            <a:off x="4808407" y="4590358"/>
            <a:ext cx="2430908" cy="6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414141"/>
              </a:buClr>
              <a:buSzPts val="1200"/>
            </a:pPr>
            <a:r>
              <a:rPr lang="en-US" sz="1600" b="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Differentiate the ways that students can express what they know</a:t>
            </a:r>
            <a:endParaRPr b="0" dirty="0">
              <a:solidFill>
                <a:srgbClr val="3333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6" name="Google Shape;306;p34" descr="A close up of an image of a brain with the Affective Networks section highlighted.  Description generated with very high confidence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8074161" y="974043"/>
            <a:ext cx="2756671" cy="185581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4"/>
          <p:cNvSpPr txBox="1">
            <a:spLocks noGrp="1"/>
          </p:cNvSpPr>
          <p:nvPr>
            <p:ph type="body" idx="6"/>
          </p:nvPr>
        </p:nvSpPr>
        <p:spPr>
          <a:xfrm>
            <a:off x="7881075" y="2949900"/>
            <a:ext cx="3290795" cy="229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414141"/>
              </a:buClr>
              <a:buSzPts val="1400"/>
            </a:pPr>
            <a:r>
              <a:rPr lang="en-US" sz="1867" b="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How learners get engaged and stay motivated. How they are challenged, excited, or interested. These are affective dimensions.</a:t>
            </a:r>
            <a:endParaRPr b="0" dirty="0">
              <a:solidFill>
                <a:srgbClr val="3333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8" name="Google Shape;308;p34" descr="An image of a checkmark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7977578" y="4590358"/>
            <a:ext cx="381003" cy="3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4"/>
          <p:cNvSpPr txBox="1">
            <a:spLocks noGrp="1"/>
          </p:cNvSpPr>
          <p:nvPr>
            <p:ph type="body" idx="9"/>
          </p:nvPr>
        </p:nvSpPr>
        <p:spPr>
          <a:xfrm>
            <a:off x="8576136" y="4617351"/>
            <a:ext cx="2430908" cy="6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414141"/>
              </a:buClr>
              <a:buSzPts val="1200"/>
            </a:pPr>
            <a:r>
              <a:rPr lang="en-US" sz="1600" b="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Stimulate interest and motivation for learning</a:t>
            </a:r>
            <a:endParaRPr b="0" dirty="0">
              <a:solidFill>
                <a:srgbClr val="3333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0" name="Google Shape;310;p34"/>
          <p:cNvSpPr/>
          <p:nvPr/>
        </p:nvSpPr>
        <p:spPr>
          <a:xfrm>
            <a:off x="263951" y="6386082"/>
            <a:ext cx="5803702" cy="29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defTabSz="1219170">
              <a:buClr>
                <a:srgbClr val="414141"/>
              </a:buClr>
              <a:buSzPts val="1200"/>
            </a:pPr>
            <a:r>
              <a:rPr lang="en-US" sz="160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 CAST - </a:t>
            </a:r>
            <a:r>
              <a:rPr lang="en-US" sz="1600" dirty="0">
                <a:solidFill>
                  <a:srgbClr val="33333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What is UDL? </a:t>
            </a:r>
            <a:endParaRPr sz="1867" dirty="0">
              <a:solidFill>
                <a:srgbClr val="33333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603315" y="0"/>
            <a:ext cx="10552047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43350"/>
              </a:buClr>
              <a:buSzPts val="4000"/>
              <a:buFont typeface="Open Sans"/>
              <a:buNone/>
            </a:pPr>
            <a:r>
              <a:rPr lang="en-US" sz="4000" dirty="0">
                <a:solidFill>
                  <a:srgbClr val="444464"/>
                </a:solidFill>
                <a:latin typeface="Raleway SemiBold" panose="020B0503030101060003" pitchFamily="34" charset="77"/>
              </a:rPr>
              <a:t>Learning Like Lincoln</a:t>
            </a:r>
            <a:endParaRPr dirty="0">
              <a:solidFill>
                <a:srgbClr val="444464"/>
              </a:solidFill>
              <a:latin typeface="Raleway SemiBold" panose="020B0503030101060003" pitchFamily="34" charset="77"/>
            </a:endParaRPr>
          </a:p>
        </p:txBody>
      </p:sp>
      <p:pic>
        <p:nvPicPr>
          <p:cNvPr id="3" name="Picture 2" descr="Lincoln">
            <a:extLst>
              <a:ext uri="{FF2B5EF4-FFF2-40B4-BE49-F238E27FC236}">
                <a16:creationId xmlns:a16="http://schemas.microsoft.com/office/drawing/2014/main" id="{1FCE84EC-E8C1-499C-ADB3-CB44A039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953482"/>
            <a:ext cx="3619500" cy="476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B14D6-44B6-4433-8407-E4EB41D47291}"/>
              </a:ext>
            </a:extLst>
          </p:cNvPr>
          <p:cNvSpPr txBox="1"/>
          <p:nvPr/>
        </p:nvSpPr>
        <p:spPr>
          <a:xfrm>
            <a:off x="4590854" y="1178351"/>
            <a:ext cx="707952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Abraham Lincoln once stated:</a:t>
            </a:r>
          </a:p>
          <a:p>
            <a:endParaRPr lang="en-US" sz="3000" dirty="0">
              <a:solidFill>
                <a:srgbClr val="33333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3500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“</a:t>
            </a:r>
            <a:r>
              <a:rPr lang="en-US" sz="3500" i="1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When I read aloud, two senses catch the idea: </a:t>
            </a:r>
          </a:p>
          <a:p>
            <a:r>
              <a:rPr lang="en-US" sz="3500" b="1" i="1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first</a:t>
            </a:r>
            <a:r>
              <a:rPr lang="en-US" sz="3500" i="1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sz="3500" i="1" u="sng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 see</a:t>
            </a:r>
            <a:r>
              <a:rPr lang="en-US" sz="3500" i="1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what I read; </a:t>
            </a:r>
          </a:p>
          <a:p>
            <a:r>
              <a:rPr lang="en-US" sz="3500" b="1" i="1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second</a:t>
            </a:r>
            <a:r>
              <a:rPr lang="en-US" sz="3500" i="1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sz="3500" i="1" u="sng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 hear</a:t>
            </a:r>
            <a:r>
              <a:rPr lang="en-US" sz="3500" i="1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it, and therefore I can remember it better</a:t>
            </a:r>
            <a:r>
              <a:rPr lang="en-US" sz="3500" dirty="0">
                <a:solidFill>
                  <a:srgbClr val="33333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8871892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3">
  <a:themeElements>
    <a:clrScheme name="1_Retrospec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FF8000"/>
      </a:accent1>
      <a:accent2>
        <a:srgbClr val="259AD7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">
  <a:themeElements>
    <a:clrScheme name="Default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FF8000"/>
      </a:accent1>
      <a:accent2>
        <a:srgbClr val="259AD7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eme3">
  <a:themeElements>
    <a:clrScheme name="1_Retrospec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heme3">
  <a:themeElements>
    <a:clrScheme name="1_Retrospec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1025</Words>
  <Application>Microsoft Office PowerPoint</Application>
  <PresentationFormat>Widescreen</PresentationFormat>
  <Paragraphs>144</Paragraphs>
  <Slides>19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Calibri</vt:lpstr>
      <vt:lpstr>Raleway Thin</vt:lpstr>
      <vt:lpstr>Helvetica Neue</vt:lpstr>
      <vt:lpstr>Raleway SemiBold</vt:lpstr>
      <vt:lpstr>Georgia</vt:lpstr>
      <vt:lpstr>Open Sans</vt:lpstr>
      <vt:lpstr>Raleway</vt:lpstr>
      <vt:lpstr>Source Sans Pro</vt:lpstr>
      <vt:lpstr>Arial</vt:lpstr>
      <vt:lpstr>Open Sans SemiBold</vt:lpstr>
      <vt:lpstr>Theme3</vt:lpstr>
      <vt:lpstr>Default</vt:lpstr>
      <vt:lpstr>1_Default</vt:lpstr>
      <vt:lpstr>1_Theme3</vt:lpstr>
      <vt:lpstr>1_Retrospect</vt:lpstr>
      <vt:lpstr>2_Theme3</vt:lpstr>
      <vt:lpstr>Incorporating UDL with ReadSpeaker:</vt:lpstr>
      <vt:lpstr>Speakers</vt:lpstr>
      <vt:lpstr>Agenda</vt:lpstr>
      <vt:lpstr>Who We Are</vt:lpstr>
      <vt:lpstr>No two students learn the same way. </vt:lpstr>
      <vt:lpstr>ReadSpeaker’s Text-to-Speech Solutions </vt:lpstr>
      <vt:lpstr>About Universal Design for Learning (UDL)</vt:lpstr>
      <vt:lpstr>Audio Tools Perfectly Fit UDL</vt:lpstr>
      <vt:lpstr>Learning Like Lincoln</vt:lpstr>
      <vt:lpstr>Access</vt:lpstr>
      <vt:lpstr>Settings and Text Mode</vt:lpstr>
      <vt:lpstr>Enlarged Text, Page Mask and Reading Ruler</vt:lpstr>
      <vt:lpstr>Dictionary, Translation, and Reading Speed</vt:lpstr>
      <vt:lpstr>Screen Burnout</vt:lpstr>
      <vt:lpstr>Proof-listening and Dictation</vt:lpstr>
      <vt:lpstr>TextAid Extension</vt:lpstr>
      <vt:lpstr>What About Documents?</vt:lpstr>
      <vt:lpstr>Ease of Use and Accessibility 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Accessibility and ReadSpeaker: Leveling the Playing field for All Learners </dc:title>
  <dc:creator>Ginger Dewey</dc:creator>
  <cp:lastModifiedBy>Kathy Wood</cp:lastModifiedBy>
  <cp:revision>51</cp:revision>
  <dcterms:created xsi:type="dcterms:W3CDTF">2020-09-09T18:04:35Z</dcterms:created>
  <dcterms:modified xsi:type="dcterms:W3CDTF">2021-03-22T15:50:49Z</dcterms:modified>
</cp:coreProperties>
</file>